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30"/>
  </p:notesMasterIdLst>
  <p:handoutMasterIdLst>
    <p:handoutMasterId r:id="rId31"/>
  </p:handoutMasterIdLst>
  <p:sldIdLst>
    <p:sldId id="256" r:id="rId2"/>
    <p:sldId id="297" r:id="rId3"/>
    <p:sldId id="293" r:id="rId4"/>
    <p:sldId id="300" r:id="rId5"/>
    <p:sldId id="371" r:id="rId6"/>
    <p:sldId id="295" r:id="rId7"/>
    <p:sldId id="296" r:id="rId8"/>
    <p:sldId id="263" r:id="rId9"/>
    <p:sldId id="260" r:id="rId10"/>
    <p:sldId id="261" r:id="rId11"/>
    <p:sldId id="262" r:id="rId12"/>
    <p:sldId id="269" r:id="rId13"/>
    <p:sldId id="264" r:id="rId14"/>
    <p:sldId id="266" r:id="rId15"/>
    <p:sldId id="319" r:id="rId16"/>
    <p:sldId id="318" r:id="rId17"/>
    <p:sldId id="323" r:id="rId18"/>
    <p:sldId id="326" r:id="rId19"/>
    <p:sldId id="330" r:id="rId20"/>
    <p:sldId id="304" r:id="rId21"/>
    <p:sldId id="305" r:id="rId22"/>
    <p:sldId id="315" r:id="rId23"/>
    <p:sldId id="316" r:id="rId24"/>
    <p:sldId id="309" r:id="rId25"/>
    <p:sldId id="373" r:id="rId26"/>
    <p:sldId id="311" r:id="rId27"/>
    <p:sldId id="342" r:id="rId28"/>
    <p:sldId id="3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7" autoAdjust="0"/>
    <p:restoredTop sz="86429" autoAdjust="0"/>
  </p:normalViewPr>
  <p:slideViewPr>
    <p:cSldViewPr snapToGrid="0" snapToObjects="1">
      <p:cViewPr varScale="1">
        <p:scale>
          <a:sx n="103" d="100"/>
          <a:sy n="103" d="100"/>
        </p:scale>
        <p:origin x="114" y="324"/>
      </p:cViewPr>
      <p:guideLst/>
    </p:cSldViewPr>
  </p:slideViewPr>
  <p:outlineViewPr>
    <p:cViewPr>
      <p:scale>
        <a:sx n="33" d="100"/>
        <a:sy n="33" d="100"/>
      </p:scale>
      <p:origin x="0" y="-13398"/>
    </p:cViewPr>
  </p:outlineViewPr>
  <p:notesTextViewPr>
    <p:cViewPr>
      <p:scale>
        <a:sx n="1" d="1"/>
        <a:sy n="1" d="1"/>
      </p:scale>
      <p:origin x="0" y="0"/>
    </p:cViewPr>
  </p:notesTextViewPr>
  <p:notesViewPr>
    <p:cSldViewPr snapToGrid="0" snapToObjects="1">
      <p:cViewPr>
        <p:scale>
          <a:sx n="202" d="100"/>
          <a:sy n="202" d="100"/>
        </p:scale>
        <p:origin x="1080"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15DB3-059D-4046-9C68-F15F5623A1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5A1468-E6C9-4A32-8503-51863716C359}">
      <dgm:prSet/>
      <dgm:spPr/>
      <dgm:t>
        <a:bodyPr/>
        <a:lstStyle/>
        <a:p>
          <a:pPr algn="ctr"/>
          <a:r>
            <a:rPr lang="en-US" dirty="0">
              <a:latin typeface="+mn-lt"/>
            </a:rPr>
            <a:t>Technology has assisted in the election process.  High speed equipment has been introduced to aid in efficiency and accuracy of the election process. </a:t>
          </a:r>
        </a:p>
      </dgm:t>
    </dgm:pt>
    <dgm:pt modelId="{3A7B6770-EE7F-460A-AD8D-8DB276D1184A}" type="parTrans" cxnId="{3486DF92-CB96-4859-B41A-9DB27C81083A}">
      <dgm:prSet/>
      <dgm:spPr/>
      <dgm:t>
        <a:bodyPr/>
        <a:lstStyle/>
        <a:p>
          <a:endParaRPr lang="en-US"/>
        </a:p>
      </dgm:t>
    </dgm:pt>
    <dgm:pt modelId="{0734D778-B580-422F-A528-40F582C9DA91}" type="sibTrans" cxnId="{3486DF92-CB96-4859-B41A-9DB27C81083A}">
      <dgm:prSet/>
      <dgm:spPr/>
      <dgm:t>
        <a:bodyPr/>
        <a:lstStyle/>
        <a:p>
          <a:endParaRPr lang="en-US"/>
        </a:p>
      </dgm:t>
    </dgm:pt>
    <dgm:pt modelId="{C2338F29-371E-4616-8B09-8EF01866802F}">
      <dgm:prSet/>
      <dgm:spPr/>
      <dgm:t>
        <a:bodyPr/>
        <a:lstStyle/>
        <a:p>
          <a:pPr algn="ctr"/>
          <a:r>
            <a:rPr lang="en-US" dirty="0">
              <a:latin typeface="+mn-lt"/>
            </a:rPr>
            <a:t>Scanners captures images of the signature. However it does not authenticate signatures.  A bi-partisan team of trained  Election Judges must view and authenticate each signature together.</a:t>
          </a:r>
        </a:p>
      </dgm:t>
    </dgm:pt>
    <dgm:pt modelId="{C921DB2F-BDFF-446F-AB12-240195D47F62}" type="parTrans" cxnId="{99545F98-80F2-480B-9605-A4E226ED1E41}">
      <dgm:prSet/>
      <dgm:spPr/>
      <dgm:t>
        <a:bodyPr/>
        <a:lstStyle/>
        <a:p>
          <a:endParaRPr lang="en-US"/>
        </a:p>
      </dgm:t>
    </dgm:pt>
    <dgm:pt modelId="{F690D5D0-451B-4C57-910B-453730BCD0F0}" type="sibTrans" cxnId="{99545F98-80F2-480B-9605-A4E226ED1E41}">
      <dgm:prSet/>
      <dgm:spPr/>
      <dgm:t>
        <a:bodyPr/>
        <a:lstStyle/>
        <a:p>
          <a:endParaRPr lang="en-US"/>
        </a:p>
      </dgm:t>
    </dgm:pt>
    <dgm:pt modelId="{1B2BFC33-3283-9542-B81F-DDE530078299}" type="pres">
      <dgm:prSet presAssocID="{08215DB3-059D-4046-9C68-F15F5623A144}" presName="linear" presStyleCnt="0">
        <dgm:presLayoutVars>
          <dgm:animLvl val="lvl"/>
          <dgm:resizeHandles val="exact"/>
        </dgm:presLayoutVars>
      </dgm:prSet>
      <dgm:spPr/>
    </dgm:pt>
    <dgm:pt modelId="{1DBB6E50-D6E1-C142-B39C-58BD34C0622B}" type="pres">
      <dgm:prSet presAssocID="{DD5A1468-E6C9-4A32-8503-51863716C359}" presName="parentText" presStyleLbl="node1" presStyleIdx="0" presStyleCnt="2">
        <dgm:presLayoutVars>
          <dgm:chMax val="0"/>
          <dgm:bulletEnabled val="1"/>
        </dgm:presLayoutVars>
      </dgm:prSet>
      <dgm:spPr/>
    </dgm:pt>
    <dgm:pt modelId="{9D2EA502-81BA-3641-82C8-AEDF21935251}" type="pres">
      <dgm:prSet presAssocID="{0734D778-B580-422F-A528-40F582C9DA91}" presName="spacer" presStyleCnt="0"/>
      <dgm:spPr/>
    </dgm:pt>
    <dgm:pt modelId="{E44EF270-8FDD-D549-94CA-EA7F9E65DAF3}" type="pres">
      <dgm:prSet presAssocID="{C2338F29-371E-4616-8B09-8EF01866802F}" presName="parentText" presStyleLbl="node1" presStyleIdx="1" presStyleCnt="2" custScaleY="116168">
        <dgm:presLayoutVars>
          <dgm:chMax val="0"/>
          <dgm:bulletEnabled val="1"/>
        </dgm:presLayoutVars>
      </dgm:prSet>
      <dgm:spPr/>
    </dgm:pt>
  </dgm:ptLst>
  <dgm:cxnLst>
    <dgm:cxn modelId="{529FDE15-2875-EB4C-99BC-43C652DED7C7}" type="presOf" srcId="{DD5A1468-E6C9-4A32-8503-51863716C359}" destId="{1DBB6E50-D6E1-C142-B39C-58BD34C0622B}" srcOrd="0" destOrd="0" presId="urn:microsoft.com/office/officeart/2005/8/layout/vList2"/>
    <dgm:cxn modelId="{2284834F-5807-E146-9340-F9AE49E43B53}" type="presOf" srcId="{08215DB3-059D-4046-9C68-F15F5623A144}" destId="{1B2BFC33-3283-9542-B81F-DDE530078299}" srcOrd="0" destOrd="0" presId="urn:microsoft.com/office/officeart/2005/8/layout/vList2"/>
    <dgm:cxn modelId="{3486DF92-CB96-4859-B41A-9DB27C81083A}" srcId="{08215DB3-059D-4046-9C68-F15F5623A144}" destId="{DD5A1468-E6C9-4A32-8503-51863716C359}" srcOrd="0" destOrd="0" parTransId="{3A7B6770-EE7F-460A-AD8D-8DB276D1184A}" sibTransId="{0734D778-B580-422F-A528-40F582C9DA91}"/>
    <dgm:cxn modelId="{99545F98-80F2-480B-9605-A4E226ED1E41}" srcId="{08215DB3-059D-4046-9C68-F15F5623A144}" destId="{C2338F29-371E-4616-8B09-8EF01866802F}" srcOrd="1" destOrd="0" parTransId="{C921DB2F-BDFF-446F-AB12-240195D47F62}" sibTransId="{F690D5D0-451B-4C57-910B-453730BCD0F0}"/>
    <dgm:cxn modelId="{7C74EFD2-637F-2D4A-A0B4-174635DBD311}" type="presOf" srcId="{C2338F29-371E-4616-8B09-8EF01866802F}" destId="{E44EF270-8FDD-D549-94CA-EA7F9E65DAF3}" srcOrd="0" destOrd="0" presId="urn:microsoft.com/office/officeart/2005/8/layout/vList2"/>
    <dgm:cxn modelId="{3D5496CF-9282-2E4E-B458-6BEF2F0F80B3}" type="presParOf" srcId="{1B2BFC33-3283-9542-B81F-DDE530078299}" destId="{1DBB6E50-D6E1-C142-B39C-58BD34C0622B}" srcOrd="0" destOrd="0" presId="urn:microsoft.com/office/officeart/2005/8/layout/vList2"/>
    <dgm:cxn modelId="{C4DF0171-CFFA-D043-B638-F0C07B6DEB7A}" type="presParOf" srcId="{1B2BFC33-3283-9542-B81F-DDE530078299}" destId="{9D2EA502-81BA-3641-82C8-AEDF21935251}" srcOrd="1" destOrd="0" presId="urn:microsoft.com/office/officeart/2005/8/layout/vList2"/>
    <dgm:cxn modelId="{05873507-DAFE-3749-9DAD-04008406E7FE}" type="presParOf" srcId="{1B2BFC33-3283-9542-B81F-DDE530078299}" destId="{E44EF270-8FDD-D549-94CA-EA7F9E65DAF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76721-C7CC-4596-9E95-E7957ADE509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5E1AF5D-4C8C-4446-A3C2-F771FACC03E4}">
      <dgm:prSet/>
      <dgm:spPr/>
      <dgm:t>
        <a:bodyPr/>
        <a:lstStyle/>
        <a:p>
          <a:r>
            <a:rPr lang="en-US" b="1" dirty="0">
              <a:latin typeface="+mn-lt"/>
            </a:rPr>
            <a:t>You sign your name over and over, to the point it becomes largely a “habit.”  </a:t>
          </a:r>
        </a:p>
      </dgm:t>
    </dgm:pt>
    <dgm:pt modelId="{78B6D997-7F2D-4A1E-BFE3-59AFF59E558D}" type="parTrans" cxnId="{73A257AC-469F-4D6B-98EE-9AF35240715D}">
      <dgm:prSet/>
      <dgm:spPr/>
      <dgm:t>
        <a:bodyPr/>
        <a:lstStyle/>
        <a:p>
          <a:endParaRPr lang="en-US"/>
        </a:p>
      </dgm:t>
    </dgm:pt>
    <dgm:pt modelId="{268C33CA-2C64-4D27-8150-F673FDEBE9DE}" type="sibTrans" cxnId="{73A257AC-469F-4D6B-98EE-9AF35240715D}">
      <dgm:prSet/>
      <dgm:spPr/>
      <dgm:t>
        <a:bodyPr/>
        <a:lstStyle/>
        <a:p>
          <a:endParaRPr lang="en-US"/>
        </a:p>
      </dgm:t>
    </dgm:pt>
    <dgm:pt modelId="{65D33084-A8E4-4E4A-AAC0-D45BD63C7598}">
      <dgm:prSet custT="1"/>
      <dgm:spPr/>
      <dgm:t>
        <a:bodyPr/>
        <a:lstStyle/>
        <a:p>
          <a:r>
            <a:rPr lang="en-US" sz="2400" b="1" dirty="0">
              <a:latin typeface="+mn-lt"/>
            </a:rPr>
            <a:t>You don’t have to think about “Creating a Signature” as it is a remote discipline.</a:t>
          </a:r>
          <a:br>
            <a:rPr lang="en-US" sz="2800" b="1" dirty="0">
              <a:latin typeface="+mn-lt"/>
            </a:rPr>
          </a:br>
          <a:endParaRPr lang="en-US" sz="2800" b="1" dirty="0">
            <a:latin typeface="+mn-lt"/>
          </a:endParaRPr>
        </a:p>
      </dgm:t>
    </dgm:pt>
    <dgm:pt modelId="{58C21F01-5EAE-4B33-9D07-EFB2404DE4A7}" type="parTrans" cxnId="{6CAD6741-5440-48BB-B915-D2E8E5964422}">
      <dgm:prSet/>
      <dgm:spPr/>
      <dgm:t>
        <a:bodyPr/>
        <a:lstStyle/>
        <a:p>
          <a:endParaRPr lang="en-US"/>
        </a:p>
      </dgm:t>
    </dgm:pt>
    <dgm:pt modelId="{27BE92A9-446C-4CFB-AD4B-E7E2B3BDB400}" type="sibTrans" cxnId="{6CAD6741-5440-48BB-B915-D2E8E5964422}">
      <dgm:prSet/>
      <dgm:spPr/>
      <dgm:t>
        <a:bodyPr/>
        <a:lstStyle/>
        <a:p>
          <a:endParaRPr lang="en-US"/>
        </a:p>
      </dgm:t>
    </dgm:pt>
    <dgm:pt modelId="{D6F7F60A-9FA2-43E1-BF52-9C1686DEDF1B}">
      <dgm:prSet/>
      <dgm:spPr/>
      <dgm:t>
        <a:bodyPr/>
        <a:lstStyle/>
        <a:p>
          <a:r>
            <a:rPr lang="en-US" b="1" dirty="0">
              <a:latin typeface="+mn-lt"/>
            </a:rPr>
            <a:t>However, for as often as you sign your name, no two signatures are ever “Identical.”  If they are, they are “copied” (forged signatures.)</a:t>
          </a:r>
        </a:p>
      </dgm:t>
    </dgm:pt>
    <dgm:pt modelId="{BB5C16EC-F019-428D-91D3-3C8E2CB457E6}" type="parTrans" cxnId="{D790099C-6803-488B-8CD7-26DDDE1AAF18}">
      <dgm:prSet/>
      <dgm:spPr/>
      <dgm:t>
        <a:bodyPr/>
        <a:lstStyle/>
        <a:p>
          <a:endParaRPr lang="en-US"/>
        </a:p>
      </dgm:t>
    </dgm:pt>
    <dgm:pt modelId="{5468BCA2-CAD7-4533-B220-F71627A7E575}" type="sibTrans" cxnId="{D790099C-6803-488B-8CD7-26DDDE1AAF18}">
      <dgm:prSet/>
      <dgm:spPr/>
      <dgm:t>
        <a:bodyPr/>
        <a:lstStyle/>
        <a:p>
          <a:endParaRPr lang="en-US"/>
        </a:p>
      </dgm:t>
    </dgm:pt>
    <dgm:pt modelId="{24A50DB4-A016-42A3-A77F-A788B89CD8F6}">
      <dgm:prSet/>
      <dgm:spPr/>
      <dgm:t>
        <a:bodyPr/>
        <a:lstStyle/>
        <a:p>
          <a:r>
            <a:rPr lang="en-US" b="1" dirty="0">
              <a:latin typeface="+mn-lt"/>
            </a:rPr>
            <a:t>There should always be very slight natural variations in each sample.</a:t>
          </a:r>
        </a:p>
      </dgm:t>
    </dgm:pt>
    <dgm:pt modelId="{7C785C6F-1305-4348-A1A6-8C94F273EEDC}" type="parTrans" cxnId="{847BBFA4-B729-41F2-94C7-76CCC28982FD}">
      <dgm:prSet/>
      <dgm:spPr/>
      <dgm:t>
        <a:bodyPr/>
        <a:lstStyle/>
        <a:p>
          <a:endParaRPr lang="en-US"/>
        </a:p>
      </dgm:t>
    </dgm:pt>
    <dgm:pt modelId="{D0C20178-0F85-4B3A-A5FC-A87520B61807}" type="sibTrans" cxnId="{847BBFA4-B729-41F2-94C7-76CCC28982FD}">
      <dgm:prSet/>
      <dgm:spPr/>
      <dgm:t>
        <a:bodyPr/>
        <a:lstStyle/>
        <a:p>
          <a:endParaRPr lang="en-US"/>
        </a:p>
      </dgm:t>
    </dgm:pt>
    <dgm:pt modelId="{E5F6BC3C-C4B0-402E-8A86-0DEE7C70BF5C}">
      <dgm:prSet/>
      <dgm:spPr/>
      <dgm:t>
        <a:bodyPr/>
        <a:lstStyle/>
        <a:p>
          <a:r>
            <a:rPr lang="en-US" b="1" dirty="0">
              <a:latin typeface="+mn-lt"/>
            </a:rPr>
            <a:t>Still, the basics of the signature remain consistent. </a:t>
          </a:r>
        </a:p>
      </dgm:t>
    </dgm:pt>
    <dgm:pt modelId="{3801538A-64CD-4369-A353-156F0AA9D5CA}" type="parTrans" cxnId="{D031490C-D77A-40AA-9F59-0EA2768BAF59}">
      <dgm:prSet/>
      <dgm:spPr/>
      <dgm:t>
        <a:bodyPr/>
        <a:lstStyle/>
        <a:p>
          <a:endParaRPr lang="en-US"/>
        </a:p>
      </dgm:t>
    </dgm:pt>
    <dgm:pt modelId="{445F6A20-0BB7-4117-8BE2-82D781F586CF}" type="sibTrans" cxnId="{D031490C-D77A-40AA-9F59-0EA2768BAF59}">
      <dgm:prSet/>
      <dgm:spPr/>
      <dgm:t>
        <a:bodyPr/>
        <a:lstStyle/>
        <a:p>
          <a:endParaRPr lang="en-US"/>
        </a:p>
      </dgm:t>
    </dgm:pt>
    <dgm:pt modelId="{715AA10D-CC82-7042-B2ED-6BBEC3BF82B3}" type="pres">
      <dgm:prSet presAssocID="{EA976721-C7CC-4596-9E95-E7957ADE5092}" presName="Name0" presStyleCnt="0">
        <dgm:presLayoutVars>
          <dgm:dir/>
          <dgm:animLvl val="lvl"/>
          <dgm:resizeHandles val="exact"/>
        </dgm:presLayoutVars>
      </dgm:prSet>
      <dgm:spPr/>
    </dgm:pt>
    <dgm:pt modelId="{FD27373B-8052-AB43-B5C0-06A5992057B1}" type="pres">
      <dgm:prSet presAssocID="{75E1AF5D-4C8C-4446-A3C2-F771FACC03E4}" presName="linNode" presStyleCnt="0"/>
      <dgm:spPr/>
    </dgm:pt>
    <dgm:pt modelId="{F2075C17-F22C-CB49-8D99-B201FA8A6335}" type="pres">
      <dgm:prSet presAssocID="{75E1AF5D-4C8C-4446-A3C2-F771FACC03E4}" presName="parentText" presStyleLbl="node1" presStyleIdx="0" presStyleCnt="2">
        <dgm:presLayoutVars>
          <dgm:chMax val="1"/>
          <dgm:bulletEnabled val="1"/>
        </dgm:presLayoutVars>
      </dgm:prSet>
      <dgm:spPr/>
    </dgm:pt>
    <dgm:pt modelId="{EEE184EC-1F62-FE4D-A278-71CD46CDC67A}" type="pres">
      <dgm:prSet presAssocID="{75E1AF5D-4C8C-4446-A3C2-F771FACC03E4}" presName="descendantText" presStyleLbl="alignAccFollowNode1" presStyleIdx="0" presStyleCnt="2">
        <dgm:presLayoutVars>
          <dgm:bulletEnabled val="1"/>
        </dgm:presLayoutVars>
      </dgm:prSet>
      <dgm:spPr/>
    </dgm:pt>
    <dgm:pt modelId="{CA7540C1-4AD2-EB45-9400-8F240C454D99}" type="pres">
      <dgm:prSet presAssocID="{268C33CA-2C64-4D27-8150-F673FDEBE9DE}" presName="sp" presStyleCnt="0"/>
      <dgm:spPr/>
    </dgm:pt>
    <dgm:pt modelId="{1725335B-DA4C-5F4C-B3C3-512D6FC3703F}" type="pres">
      <dgm:prSet presAssocID="{D6F7F60A-9FA2-43E1-BF52-9C1686DEDF1B}" presName="linNode" presStyleCnt="0"/>
      <dgm:spPr/>
    </dgm:pt>
    <dgm:pt modelId="{66997D7E-594B-034D-9640-6E2CA0D611D5}" type="pres">
      <dgm:prSet presAssocID="{D6F7F60A-9FA2-43E1-BF52-9C1686DEDF1B}" presName="parentText" presStyleLbl="node1" presStyleIdx="1" presStyleCnt="2">
        <dgm:presLayoutVars>
          <dgm:chMax val="1"/>
          <dgm:bulletEnabled val="1"/>
        </dgm:presLayoutVars>
      </dgm:prSet>
      <dgm:spPr/>
    </dgm:pt>
    <dgm:pt modelId="{FCA33A17-A8F6-924E-BB1A-E8AAD471E729}" type="pres">
      <dgm:prSet presAssocID="{D6F7F60A-9FA2-43E1-BF52-9C1686DEDF1B}" presName="descendantText" presStyleLbl="alignAccFollowNode1" presStyleIdx="1" presStyleCnt="2">
        <dgm:presLayoutVars>
          <dgm:bulletEnabled val="1"/>
        </dgm:presLayoutVars>
      </dgm:prSet>
      <dgm:spPr/>
    </dgm:pt>
  </dgm:ptLst>
  <dgm:cxnLst>
    <dgm:cxn modelId="{DE1D9B05-BE87-E849-A5B5-5B1FF2C963D1}" type="presOf" srcId="{24A50DB4-A016-42A3-A77F-A788B89CD8F6}" destId="{FCA33A17-A8F6-924E-BB1A-E8AAD471E729}" srcOrd="0" destOrd="0" presId="urn:microsoft.com/office/officeart/2005/8/layout/vList5"/>
    <dgm:cxn modelId="{D031490C-D77A-40AA-9F59-0EA2768BAF59}" srcId="{D6F7F60A-9FA2-43E1-BF52-9C1686DEDF1B}" destId="{E5F6BC3C-C4B0-402E-8A86-0DEE7C70BF5C}" srcOrd="1" destOrd="0" parTransId="{3801538A-64CD-4369-A353-156F0AA9D5CA}" sibTransId="{445F6A20-0BB7-4117-8BE2-82D781F586CF}"/>
    <dgm:cxn modelId="{6CAD6741-5440-48BB-B915-D2E8E5964422}" srcId="{75E1AF5D-4C8C-4446-A3C2-F771FACC03E4}" destId="{65D33084-A8E4-4E4A-AAC0-D45BD63C7598}" srcOrd="0" destOrd="0" parTransId="{58C21F01-5EAE-4B33-9D07-EFB2404DE4A7}" sibTransId="{27BE92A9-446C-4CFB-AD4B-E7E2B3BDB400}"/>
    <dgm:cxn modelId="{41C92466-AA78-DA4B-AC61-536A30184A98}" type="presOf" srcId="{D6F7F60A-9FA2-43E1-BF52-9C1686DEDF1B}" destId="{66997D7E-594B-034D-9640-6E2CA0D611D5}" srcOrd="0" destOrd="0" presId="urn:microsoft.com/office/officeart/2005/8/layout/vList5"/>
    <dgm:cxn modelId="{C62E915A-0B42-D449-9BD5-BEB317BCB73C}" type="presOf" srcId="{75E1AF5D-4C8C-4446-A3C2-F771FACC03E4}" destId="{F2075C17-F22C-CB49-8D99-B201FA8A6335}" srcOrd="0" destOrd="0" presId="urn:microsoft.com/office/officeart/2005/8/layout/vList5"/>
    <dgm:cxn modelId="{85280C85-1B7F-2B4D-BB0D-4353EC5B3F32}" type="presOf" srcId="{65D33084-A8E4-4E4A-AAC0-D45BD63C7598}" destId="{EEE184EC-1F62-FE4D-A278-71CD46CDC67A}" srcOrd="0" destOrd="0" presId="urn:microsoft.com/office/officeart/2005/8/layout/vList5"/>
    <dgm:cxn modelId="{D790099C-6803-488B-8CD7-26DDDE1AAF18}" srcId="{EA976721-C7CC-4596-9E95-E7957ADE5092}" destId="{D6F7F60A-9FA2-43E1-BF52-9C1686DEDF1B}" srcOrd="1" destOrd="0" parTransId="{BB5C16EC-F019-428D-91D3-3C8E2CB457E6}" sibTransId="{5468BCA2-CAD7-4533-B220-F71627A7E575}"/>
    <dgm:cxn modelId="{847BBFA4-B729-41F2-94C7-76CCC28982FD}" srcId="{D6F7F60A-9FA2-43E1-BF52-9C1686DEDF1B}" destId="{24A50DB4-A016-42A3-A77F-A788B89CD8F6}" srcOrd="0" destOrd="0" parTransId="{7C785C6F-1305-4348-A1A6-8C94F273EEDC}" sibTransId="{D0C20178-0F85-4B3A-A5FC-A87520B61807}"/>
    <dgm:cxn modelId="{79952BA8-0C7F-4A42-A375-DF2A9079C5AB}" type="presOf" srcId="{E5F6BC3C-C4B0-402E-8A86-0DEE7C70BF5C}" destId="{FCA33A17-A8F6-924E-BB1A-E8AAD471E729}" srcOrd="0" destOrd="1" presId="urn:microsoft.com/office/officeart/2005/8/layout/vList5"/>
    <dgm:cxn modelId="{73A257AC-469F-4D6B-98EE-9AF35240715D}" srcId="{EA976721-C7CC-4596-9E95-E7957ADE5092}" destId="{75E1AF5D-4C8C-4446-A3C2-F771FACC03E4}" srcOrd="0" destOrd="0" parTransId="{78B6D997-7F2D-4A1E-BFE3-59AFF59E558D}" sibTransId="{268C33CA-2C64-4D27-8150-F673FDEBE9DE}"/>
    <dgm:cxn modelId="{905C8ACB-ECBF-F94A-8D15-D393C4E3C92B}" type="presOf" srcId="{EA976721-C7CC-4596-9E95-E7957ADE5092}" destId="{715AA10D-CC82-7042-B2ED-6BBEC3BF82B3}" srcOrd="0" destOrd="0" presId="urn:microsoft.com/office/officeart/2005/8/layout/vList5"/>
    <dgm:cxn modelId="{07A44158-CCE0-514F-BB8E-B18D8F258183}" type="presParOf" srcId="{715AA10D-CC82-7042-B2ED-6BBEC3BF82B3}" destId="{FD27373B-8052-AB43-B5C0-06A5992057B1}" srcOrd="0" destOrd="0" presId="urn:microsoft.com/office/officeart/2005/8/layout/vList5"/>
    <dgm:cxn modelId="{8CEE590B-5E6F-F24E-BAA6-395004FE799F}" type="presParOf" srcId="{FD27373B-8052-AB43-B5C0-06A5992057B1}" destId="{F2075C17-F22C-CB49-8D99-B201FA8A6335}" srcOrd="0" destOrd="0" presId="urn:microsoft.com/office/officeart/2005/8/layout/vList5"/>
    <dgm:cxn modelId="{E58B54EF-C1E0-2042-966B-CB3B6E5026BC}" type="presParOf" srcId="{FD27373B-8052-AB43-B5C0-06A5992057B1}" destId="{EEE184EC-1F62-FE4D-A278-71CD46CDC67A}" srcOrd="1" destOrd="0" presId="urn:microsoft.com/office/officeart/2005/8/layout/vList5"/>
    <dgm:cxn modelId="{4B8277FF-6EC0-AF47-B6DB-0A44D4A6417B}" type="presParOf" srcId="{715AA10D-CC82-7042-B2ED-6BBEC3BF82B3}" destId="{CA7540C1-4AD2-EB45-9400-8F240C454D99}" srcOrd="1" destOrd="0" presId="urn:microsoft.com/office/officeart/2005/8/layout/vList5"/>
    <dgm:cxn modelId="{FE2B7F6E-A519-B342-A864-3BDB2A36B2B8}" type="presParOf" srcId="{715AA10D-CC82-7042-B2ED-6BBEC3BF82B3}" destId="{1725335B-DA4C-5F4C-B3C3-512D6FC3703F}" srcOrd="2" destOrd="0" presId="urn:microsoft.com/office/officeart/2005/8/layout/vList5"/>
    <dgm:cxn modelId="{36341B23-BCDB-6B43-9454-4DA0A049C433}" type="presParOf" srcId="{1725335B-DA4C-5F4C-B3C3-512D6FC3703F}" destId="{66997D7E-594B-034D-9640-6E2CA0D611D5}" srcOrd="0" destOrd="0" presId="urn:microsoft.com/office/officeart/2005/8/layout/vList5"/>
    <dgm:cxn modelId="{11A1ECC6-28DF-9E44-96BD-EF1420DFAEDD}" type="presParOf" srcId="{1725335B-DA4C-5F4C-B3C3-512D6FC3703F}" destId="{FCA33A17-A8F6-924E-BB1A-E8AAD471E7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B6E50-D6E1-C142-B39C-58BD34C0622B}">
      <dsp:nvSpPr>
        <dsp:cNvPr id="0" name=""/>
        <dsp:cNvSpPr/>
      </dsp:nvSpPr>
      <dsp:spPr>
        <a:xfrm>
          <a:off x="0" y="270544"/>
          <a:ext cx="6263640" cy="22615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rPr>
            <a:t>Technology has assisted in the election process.  High speed equipment has been introduced to aid in efficiency and accuracy of the election process. </a:t>
          </a:r>
        </a:p>
      </dsp:txBody>
      <dsp:txXfrm>
        <a:off x="110399" y="380943"/>
        <a:ext cx="6042842" cy="2040738"/>
      </dsp:txXfrm>
    </dsp:sp>
    <dsp:sp modelId="{E44EF270-8FDD-D549-94CA-EA7F9E65DAF3}">
      <dsp:nvSpPr>
        <dsp:cNvPr id="0" name=""/>
        <dsp:cNvSpPr/>
      </dsp:nvSpPr>
      <dsp:spPr>
        <a:xfrm>
          <a:off x="0" y="2606961"/>
          <a:ext cx="6263640" cy="262718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rPr>
            <a:t>Scanners captures images of the signature. However it does not authenticate signatures.  A bi-partisan team of trained  Election Judges must view and authenticate each signature together.</a:t>
          </a:r>
        </a:p>
      </dsp:txBody>
      <dsp:txXfrm>
        <a:off x="128248" y="2735209"/>
        <a:ext cx="6007144" cy="2370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184EC-1F62-FE4D-A278-71CD46CDC67A}">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n-lt"/>
            </a:rPr>
            <a:t>You don’t have to think about “Creating a Signature” as it is a remote discipline.</a:t>
          </a:r>
          <a:br>
            <a:rPr lang="en-US" sz="2800" b="1" kern="1200" dirty="0">
              <a:latin typeface="+mn-lt"/>
            </a:rPr>
          </a:br>
          <a:endParaRPr lang="en-US" sz="2800" b="1" kern="1200" dirty="0">
            <a:latin typeface="+mn-lt"/>
          </a:endParaRPr>
        </a:p>
      </dsp:txBody>
      <dsp:txXfrm rot="-5400000">
        <a:off x="3785616" y="295201"/>
        <a:ext cx="6647092" cy="1532257"/>
      </dsp:txXfrm>
    </dsp:sp>
    <dsp:sp modelId="{F2075C17-F22C-CB49-8D99-B201FA8A6335}">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You sign your name over and over, to the point it becomes largely a “habit.”  </a:t>
          </a:r>
        </a:p>
      </dsp:txBody>
      <dsp:txXfrm>
        <a:off x="103614" y="103667"/>
        <a:ext cx="3578388" cy="1915324"/>
      </dsp:txXfrm>
    </dsp:sp>
    <dsp:sp modelId="{FCA33A17-A8F6-924E-BB1A-E8AAD471E729}">
      <dsp:nvSpPr>
        <dsp:cNvPr id="0" name=""/>
        <dsp:cNvSpPr/>
      </dsp:nvSpPr>
      <dsp:spPr>
        <a:xfrm rot="5400000">
          <a:off x="6301587" y="-74983"/>
          <a:ext cx="1698041"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n-lt"/>
            </a:rPr>
            <a:t>There should always be very slight natural variations in each sample.</a:t>
          </a:r>
        </a:p>
        <a:p>
          <a:pPr marL="228600" lvl="1" indent="-228600" algn="l" defTabSz="1066800">
            <a:lnSpc>
              <a:spcPct val="90000"/>
            </a:lnSpc>
            <a:spcBef>
              <a:spcPct val="0"/>
            </a:spcBef>
            <a:spcAft>
              <a:spcPct val="15000"/>
            </a:spcAft>
            <a:buChar char="•"/>
          </a:pPr>
          <a:r>
            <a:rPr lang="en-US" sz="2400" b="1" kern="1200" dirty="0">
              <a:latin typeface="+mn-lt"/>
            </a:rPr>
            <a:t>Still, the basics of the signature remain consistent. </a:t>
          </a:r>
        </a:p>
      </dsp:txBody>
      <dsp:txXfrm rot="-5400000">
        <a:off x="3785616" y="2523880"/>
        <a:ext cx="6647092" cy="1532257"/>
      </dsp:txXfrm>
    </dsp:sp>
    <dsp:sp modelId="{66997D7E-594B-034D-9640-6E2CA0D611D5}">
      <dsp:nvSpPr>
        <dsp:cNvPr id="0" name=""/>
        <dsp:cNvSpPr/>
      </dsp:nvSpPr>
      <dsp:spPr>
        <a:xfrm>
          <a:off x="0" y="2228732"/>
          <a:ext cx="3785616" cy="2122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However, for as often as you sign your name, no two signatures are ever “Identical.”  If they are, they are “copied” (forged signatures.)</a:t>
          </a:r>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EA61AD1-FD00-44B2-BE8C-E5F8A0CC10B6}" type="datetimeFigureOut">
              <a:rPr lang="en-US" smtClean="0"/>
              <a:t>10/7/2022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71F21B3-7A7D-467F-AB09-4184E9E57576}" type="slidenum">
              <a:rPr lang="en-US" smtClean="0"/>
              <a:t>‹#›</a:t>
            </a:fld>
            <a:endParaRPr lang="en-US" dirty="0"/>
          </a:p>
        </p:txBody>
      </p:sp>
    </p:spTree>
    <p:extLst>
      <p:ext uri="{BB962C8B-B14F-4D97-AF65-F5344CB8AC3E}">
        <p14:creationId xmlns:p14="http://schemas.microsoft.com/office/powerpoint/2010/main" val="402845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2A0680A-CA32-644F-8CF7-F0C1DD121041}" type="datetimeFigureOut">
              <a:rPr lang="en-US" smtClean="0"/>
              <a:t>10/7/2022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517D06B-D58C-2945-A894-FAA33C80952E}" type="slidenum">
              <a:rPr lang="en-US" smtClean="0"/>
              <a:t>‹#›</a:t>
            </a:fld>
            <a:endParaRPr lang="en-US" dirty="0"/>
          </a:p>
        </p:txBody>
      </p:sp>
    </p:spTree>
    <p:extLst>
      <p:ext uri="{BB962C8B-B14F-4D97-AF65-F5344CB8AC3E}">
        <p14:creationId xmlns:p14="http://schemas.microsoft.com/office/powerpoint/2010/main" val="226949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D06B-D58C-2945-A894-FAA33C80952E}" type="slidenum">
              <a:rPr lang="en-US" smtClean="0"/>
              <a:t>1</a:t>
            </a:fld>
            <a:endParaRPr lang="en-US" dirty="0"/>
          </a:p>
        </p:txBody>
      </p:sp>
    </p:spTree>
    <p:extLst>
      <p:ext uri="{BB962C8B-B14F-4D97-AF65-F5344CB8AC3E}">
        <p14:creationId xmlns:p14="http://schemas.microsoft.com/office/powerpoint/2010/main" val="3205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start writing our names on papers from the time we entered school….our signatures become the single most combination of letters we tend to write in our lifetime.</a:t>
            </a:r>
          </a:p>
        </p:txBody>
      </p:sp>
      <p:sp>
        <p:nvSpPr>
          <p:cNvPr id="4" name="Slide Number Placeholder 3"/>
          <p:cNvSpPr>
            <a:spLocks noGrp="1"/>
          </p:cNvSpPr>
          <p:nvPr>
            <p:ph type="sldNum" sz="quarter" idx="5"/>
          </p:nvPr>
        </p:nvSpPr>
        <p:spPr/>
        <p:txBody>
          <a:bodyPr/>
          <a:lstStyle/>
          <a:p>
            <a:fld id="{F517D06B-D58C-2945-A894-FAA33C80952E}" type="slidenum">
              <a:rPr lang="en-US" smtClean="0"/>
              <a:t>10</a:t>
            </a:fld>
            <a:endParaRPr lang="en-US" dirty="0"/>
          </a:p>
        </p:txBody>
      </p:sp>
    </p:spTree>
    <p:extLst>
      <p:ext uri="{BB962C8B-B14F-4D97-AF65-F5344CB8AC3E}">
        <p14:creationId xmlns:p14="http://schemas.microsoft.com/office/powerpoint/2010/main" val="116860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no law that states signatures must be in cursive, or in print, or in a combination of the two.  In fact, any “mark” made to identify an individual is acceptable by law. The only condition we have for evaluating signatures on election envelopes is that that “mark” or style of writing must be consistent with the image of the signature mark on file in the voters record in the Election Office.  However we</a:t>
            </a:r>
            <a:r>
              <a:rPr lang="en-US" sz="1600" baseline="0" dirty="0"/>
              <a:t> see very few signatures by mark.</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11</a:t>
            </a:fld>
            <a:endParaRPr lang="en-US" dirty="0"/>
          </a:p>
        </p:txBody>
      </p:sp>
    </p:spTree>
    <p:extLst>
      <p:ext uri="{BB962C8B-B14F-4D97-AF65-F5344CB8AC3E}">
        <p14:creationId xmlns:p14="http://schemas.microsoft.com/office/powerpoint/2010/main" val="255579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Signatures are legally identifiable and binding.</a:t>
            </a:r>
          </a:p>
        </p:txBody>
      </p:sp>
      <p:sp>
        <p:nvSpPr>
          <p:cNvPr id="4" name="Slide Number Placeholder 3"/>
          <p:cNvSpPr>
            <a:spLocks noGrp="1"/>
          </p:cNvSpPr>
          <p:nvPr>
            <p:ph type="sldNum" sz="quarter" idx="10"/>
          </p:nvPr>
        </p:nvSpPr>
        <p:spPr/>
        <p:txBody>
          <a:bodyPr/>
          <a:lstStyle/>
          <a:p>
            <a:fld id="{F517D06B-D58C-2945-A894-FAA33C80952E}" type="slidenum">
              <a:rPr lang="en-US" smtClean="0"/>
              <a:t>12</a:t>
            </a:fld>
            <a:endParaRPr lang="en-US" dirty="0"/>
          </a:p>
        </p:txBody>
      </p:sp>
    </p:spTree>
    <p:extLst>
      <p:ext uri="{BB962C8B-B14F-4D97-AF65-F5344CB8AC3E}">
        <p14:creationId xmlns:p14="http://schemas.microsoft.com/office/powerpoint/2010/main" val="298484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600" b="0" i="0" kern="1200" dirty="0">
                <a:solidFill>
                  <a:schemeClr val="tx1"/>
                </a:solidFill>
                <a:effectLst/>
                <a:latin typeface="+mn-lt"/>
                <a:ea typeface="+mn-ea"/>
                <a:cs typeface="+mn-cs"/>
              </a:rPr>
              <a:t>Signatures change over time for various reasons.</a:t>
            </a:r>
            <a:endParaRPr lang="en-US" sz="1600" dirty="0"/>
          </a:p>
          <a:p>
            <a:r>
              <a:rPr lang="en-US" sz="1600" b="0" i="0" kern="1200" dirty="0" err="1">
                <a:solidFill>
                  <a:schemeClr val="tx1"/>
                </a:solidFill>
                <a:effectLst/>
                <a:latin typeface="+mn-lt"/>
                <a:ea typeface="+mn-ea"/>
                <a:cs typeface="+mn-cs"/>
              </a:rPr>
              <a:t>Micrographia</a:t>
            </a:r>
            <a:r>
              <a:rPr lang="en-US" sz="1600" b="0" i="0" kern="1200" dirty="0">
                <a:solidFill>
                  <a:schemeClr val="tx1"/>
                </a:solidFill>
                <a:effectLst/>
                <a:latin typeface="+mn-lt"/>
                <a:ea typeface="+mn-ea"/>
                <a:cs typeface="+mn-cs"/>
              </a:rPr>
              <a:t> is an acquired disorder that features abnormally small, cramped handwriting and the progression to smaller handwriting. It is commonly associated with Parkinson’s or other diseases that impact motor skills.</a:t>
            </a:r>
            <a:endParaRPr lang="en-US" sz="1600" dirty="0"/>
          </a:p>
        </p:txBody>
      </p:sp>
      <p:sp>
        <p:nvSpPr>
          <p:cNvPr id="4" name="Slide Number Placeholder 3"/>
          <p:cNvSpPr>
            <a:spLocks noGrp="1"/>
          </p:cNvSpPr>
          <p:nvPr>
            <p:ph type="sldNum" sz="quarter" idx="10"/>
          </p:nvPr>
        </p:nvSpPr>
        <p:spPr/>
        <p:txBody>
          <a:bodyPr/>
          <a:lstStyle/>
          <a:p>
            <a:fld id="{F517D06B-D58C-2945-A894-FAA33C80952E}" type="slidenum">
              <a:rPr lang="en-US" smtClean="0"/>
              <a:t>13</a:t>
            </a:fld>
            <a:endParaRPr lang="en-US" dirty="0"/>
          </a:p>
        </p:txBody>
      </p:sp>
    </p:spTree>
    <p:extLst>
      <p:ext uri="{BB962C8B-B14F-4D97-AF65-F5344CB8AC3E}">
        <p14:creationId xmlns:p14="http://schemas.microsoft.com/office/powerpoint/2010/main" val="211816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Other things that influence handwriting and signatures:</a:t>
            </a:r>
          </a:p>
          <a:p>
            <a:endParaRPr lang="en-US" sz="1600" dirty="0"/>
          </a:p>
          <a:p>
            <a:r>
              <a:rPr lang="en-US" sz="1600" dirty="0"/>
              <a:t>Physical</a:t>
            </a:r>
          </a:p>
          <a:p>
            <a:endParaRPr lang="en-US" sz="1600" dirty="0"/>
          </a:p>
          <a:p>
            <a:r>
              <a:rPr lang="en-US" sz="1600" dirty="0"/>
              <a:t>Mechanical</a:t>
            </a:r>
          </a:p>
          <a:p>
            <a:endParaRPr lang="en-US" sz="1600" dirty="0"/>
          </a:p>
          <a:p>
            <a:r>
              <a:rPr lang="en-US" sz="1600" dirty="0"/>
              <a:t>Psychological</a:t>
            </a:r>
          </a:p>
        </p:txBody>
      </p:sp>
      <p:sp>
        <p:nvSpPr>
          <p:cNvPr id="4" name="Slide Number Placeholder 3"/>
          <p:cNvSpPr>
            <a:spLocks noGrp="1"/>
          </p:cNvSpPr>
          <p:nvPr>
            <p:ph type="sldNum" sz="quarter" idx="5"/>
          </p:nvPr>
        </p:nvSpPr>
        <p:spPr/>
        <p:txBody>
          <a:bodyPr/>
          <a:lstStyle/>
          <a:p>
            <a:fld id="{F517D06B-D58C-2945-A894-FAA33C80952E}" type="slidenum">
              <a:rPr lang="en-US" smtClean="0"/>
              <a:t>14</a:t>
            </a:fld>
            <a:endParaRPr lang="en-US" dirty="0"/>
          </a:p>
        </p:txBody>
      </p:sp>
    </p:spTree>
    <p:extLst>
      <p:ext uri="{BB962C8B-B14F-4D97-AF65-F5344CB8AC3E}">
        <p14:creationId xmlns:p14="http://schemas.microsoft.com/office/powerpoint/2010/main" val="82672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Even the untrained eye can often spot genuine signatures.</a:t>
            </a:r>
          </a:p>
          <a:p>
            <a:endParaRPr lang="en-US" sz="1600" dirty="0"/>
          </a:p>
          <a:p>
            <a:r>
              <a:rPr lang="en-US" sz="1600" dirty="0"/>
              <a:t>We can readily see line quality and rhythm of movement.</a:t>
            </a:r>
          </a:p>
          <a:p>
            <a:endParaRPr lang="en-US" sz="1600" dirty="0"/>
          </a:p>
          <a:p>
            <a:r>
              <a:rPr lang="en-US" sz="1600" dirty="0"/>
              <a:t>Beginning and ending strokes tend to be consistent and are tapered.</a:t>
            </a:r>
          </a:p>
          <a:p>
            <a:endParaRPr lang="en-US" sz="1600" dirty="0"/>
          </a:p>
          <a:p>
            <a:r>
              <a:rPr lang="en-US" sz="1600" dirty="0"/>
              <a:t>Smooth letter connections and pen-lifts are easily spotted.</a:t>
            </a:r>
          </a:p>
          <a:p>
            <a:endParaRPr lang="en-US" sz="1600" dirty="0"/>
          </a:p>
          <a:p>
            <a:r>
              <a:rPr lang="en-US" sz="1600" dirty="0"/>
              <a:t>There is usually a natural flow between segments.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F517D06B-D58C-2945-A894-FAA33C80952E}" type="slidenum">
              <a:rPr lang="en-US" smtClean="0"/>
              <a:t>15</a:t>
            </a:fld>
            <a:endParaRPr lang="en-US" dirty="0"/>
          </a:p>
        </p:txBody>
      </p:sp>
    </p:spTree>
    <p:extLst>
      <p:ext uri="{BB962C8B-B14F-4D97-AF65-F5344CB8AC3E}">
        <p14:creationId xmlns:p14="http://schemas.microsoft.com/office/powerpoint/2010/main" val="215829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Can you see the differences?</a:t>
            </a:r>
          </a:p>
          <a:p>
            <a:endParaRPr lang="en-US" sz="1600" dirty="0"/>
          </a:p>
          <a:p>
            <a:r>
              <a:rPr lang="en-US" sz="1600" dirty="0"/>
              <a:t>Disruptions in line quality, lack of rhythm of movement.</a:t>
            </a:r>
          </a:p>
          <a:p>
            <a:endParaRPr lang="en-US" sz="1600" dirty="0"/>
          </a:p>
          <a:p>
            <a:r>
              <a:rPr lang="en-US" sz="1600" dirty="0"/>
              <a:t>Jerky and hesitant by an attempt at “drawing” the signature.</a:t>
            </a:r>
          </a:p>
          <a:p>
            <a:endParaRPr lang="en-US" sz="1600" dirty="0"/>
          </a:p>
          <a:p>
            <a:r>
              <a:rPr lang="en-US" sz="1600" dirty="0"/>
              <a:t>Angles instead of rounded curves.</a:t>
            </a:r>
          </a:p>
          <a:p>
            <a:endParaRPr lang="en-US" sz="1600" dirty="0"/>
          </a:p>
          <a:p>
            <a:r>
              <a:rPr lang="en-US" sz="1600" dirty="0"/>
              <a:t>Pen-lifts and pauses between segments.</a:t>
            </a:r>
          </a:p>
        </p:txBody>
      </p:sp>
      <p:sp>
        <p:nvSpPr>
          <p:cNvPr id="4" name="Slide Number Placeholder 3"/>
          <p:cNvSpPr>
            <a:spLocks noGrp="1"/>
          </p:cNvSpPr>
          <p:nvPr>
            <p:ph type="sldNum" sz="quarter" idx="10"/>
          </p:nvPr>
        </p:nvSpPr>
        <p:spPr/>
        <p:txBody>
          <a:bodyPr/>
          <a:lstStyle/>
          <a:p>
            <a:fld id="{F517D06B-D58C-2945-A894-FAA33C80952E}" type="slidenum">
              <a:rPr lang="en-US" smtClean="0"/>
              <a:t>16</a:t>
            </a:fld>
            <a:endParaRPr lang="en-US" dirty="0"/>
          </a:p>
        </p:txBody>
      </p:sp>
    </p:spTree>
    <p:extLst>
      <p:ext uri="{BB962C8B-B14F-4D97-AF65-F5344CB8AC3E}">
        <p14:creationId xmlns:p14="http://schemas.microsoft.com/office/powerpoint/2010/main" val="383529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variations are expected in fact minor variation are one  indication of the signature being genuine.</a:t>
            </a:r>
          </a:p>
        </p:txBody>
      </p:sp>
      <p:sp>
        <p:nvSpPr>
          <p:cNvPr id="4" name="Slide Number Placeholder 3"/>
          <p:cNvSpPr>
            <a:spLocks noGrp="1"/>
          </p:cNvSpPr>
          <p:nvPr>
            <p:ph type="sldNum" sz="quarter" idx="10"/>
          </p:nvPr>
        </p:nvSpPr>
        <p:spPr/>
        <p:txBody>
          <a:bodyPr/>
          <a:lstStyle/>
          <a:p>
            <a:fld id="{F517D06B-D58C-2945-A894-FAA33C80952E}" type="slidenum">
              <a:rPr lang="en-US" smtClean="0"/>
              <a:t>17</a:t>
            </a:fld>
            <a:endParaRPr lang="en-US" dirty="0"/>
          </a:p>
        </p:txBody>
      </p:sp>
    </p:spTree>
    <p:extLst>
      <p:ext uri="{BB962C8B-B14F-4D97-AF65-F5344CB8AC3E}">
        <p14:creationId xmlns:p14="http://schemas.microsoft.com/office/powerpoint/2010/main" val="336509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Age, stress, and health issues can make a difference over a period of time.  </a:t>
            </a:r>
          </a:p>
          <a:p>
            <a:r>
              <a:rPr lang="en-US" sz="1600" dirty="0"/>
              <a:t>The image on the left is Adolph Hitler’s and the image on the right is Richard Nixon’s they both show the effects of stress and in Hitler’s case drug abuse.</a:t>
            </a:r>
          </a:p>
          <a:p>
            <a:pPr>
              <a:spcBef>
                <a:spcPts val="600"/>
              </a:spcBef>
            </a:pPr>
            <a:r>
              <a:rPr lang="en-US" sz="1600" dirty="0"/>
              <a:t>Normal variations may result in slight changes in letter construction, beginning or ending strokes, connections, size, etc.</a:t>
            </a:r>
          </a:p>
          <a:p>
            <a:pPr>
              <a:spcBef>
                <a:spcPts val="600"/>
              </a:spcBef>
            </a:pPr>
            <a:r>
              <a:rPr lang="en-US" sz="1600" dirty="0"/>
              <a:t>Such variables do not alter the integrity of the signature as a whole.</a:t>
            </a:r>
          </a:p>
          <a:p>
            <a:r>
              <a:rPr lang="en-US" sz="1600" dirty="0"/>
              <a:t>So, even though there are variables, in most instances the signature will remain readily identifiable.</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18</a:t>
            </a:fld>
            <a:endParaRPr lang="en-US" dirty="0"/>
          </a:p>
        </p:txBody>
      </p:sp>
    </p:spTree>
    <p:extLst>
      <p:ext uri="{BB962C8B-B14F-4D97-AF65-F5344CB8AC3E}">
        <p14:creationId xmlns:p14="http://schemas.microsoft.com/office/powerpoint/2010/main" val="382977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19</a:t>
            </a:fld>
            <a:endParaRPr lang="en-US" dirty="0"/>
          </a:p>
        </p:txBody>
      </p:sp>
    </p:spTree>
    <p:extLst>
      <p:ext uri="{BB962C8B-B14F-4D97-AF65-F5344CB8AC3E}">
        <p14:creationId xmlns:p14="http://schemas.microsoft.com/office/powerpoint/2010/main" val="314315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600" dirty="0"/>
              <a:t>Voting By Mail is not a new concept.  This has been around since the American Civil War for service men that could not make it to their home voting places.  W</a:t>
            </a:r>
            <a:r>
              <a:rPr lang="en-US" sz="1600" baseline="0" dirty="0"/>
              <a:t>e have 160 years of precedence to guide us. </a:t>
            </a:r>
          </a:p>
          <a:p>
            <a:pPr>
              <a:spcBef>
                <a:spcPts val="600"/>
              </a:spcBef>
            </a:pPr>
            <a:r>
              <a:rPr lang="en-US" sz="1600" baseline="0" dirty="0"/>
              <a:t>T</a:t>
            </a:r>
            <a:r>
              <a:rPr lang="en-US" sz="1600" dirty="0"/>
              <a:t>he pandemic motivated more and more people to  take advantage of the convenience of sending in their voting choices by mail.  </a:t>
            </a:r>
          </a:p>
          <a:p>
            <a:pPr>
              <a:spcBef>
                <a:spcPts val="600"/>
              </a:spcBef>
            </a:pPr>
            <a:r>
              <a:rPr lang="en-US" sz="1600" dirty="0"/>
              <a:t>Because the person voting by mail is not standing before the Election Judges to pledge themselves, it is important that we take the time to validate the ballots that the voters mail into</a:t>
            </a:r>
            <a:r>
              <a:rPr lang="en-US" sz="1600" baseline="0" dirty="0"/>
              <a:t> the election office.</a:t>
            </a:r>
            <a:r>
              <a:rPr lang="en-US" sz="1600" dirty="0"/>
              <a:t> Every legitimate vote must have the opportunity to be counted.  </a:t>
            </a:r>
          </a:p>
          <a:p>
            <a:pPr>
              <a:spcBef>
                <a:spcPts val="600"/>
              </a:spcBef>
            </a:pPr>
            <a:r>
              <a:rPr lang="en-US" sz="1600" dirty="0"/>
              <a:t>Election Judges are your friends,</a:t>
            </a:r>
            <a:r>
              <a:rPr lang="en-US" sz="1600" baseline="0" dirty="0"/>
              <a:t> neighbors, and family members and</a:t>
            </a:r>
            <a:r>
              <a:rPr lang="en-US" sz="1600" dirty="0"/>
              <a:t> will make that determination based on what training and experience they receive about signature verification. </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2</a:t>
            </a:fld>
            <a:endParaRPr lang="en-US" dirty="0"/>
          </a:p>
        </p:txBody>
      </p:sp>
    </p:spTree>
    <p:extLst>
      <p:ext uri="{BB962C8B-B14F-4D97-AF65-F5344CB8AC3E}">
        <p14:creationId xmlns:p14="http://schemas.microsoft.com/office/powerpoint/2010/main" val="212357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know we don’t like the use of the term forgery but this is called simple forgery.  There is no intent to imitate the signature or deceive.</a:t>
            </a:r>
          </a:p>
        </p:txBody>
      </p:sp>
      <p:sp>
        <p:nvSpPr>
          <p:cNvPr id="4" name="Slide Number Placeholder 3"/>
          <p:cNvSpPr>
            <a:spLocks noGrp="1"/>
          </p:cNvSpPr>
          <p:nvPr>
            <p:ph type="sldNum" sz="quarter" idx="10"/>
          </p:nvPr>
        </p:nvSpPr>
        <p:spPr/>
        <p:txBody>
          <a:bodyPr/>
          <a:lstStyle/>
          <a:p>
            <a:fld id="{F517D06B-D58C-2945-A894-FAA33C80952E}" type="slidenum">
              <a:rPr lang="en-US" smtClean="0"/>
              <a:t>20</a:t>
            </a:fld>
            <a:endParaRPr lang="en-US" dirty="0"/>
          </a:p>
        </p:txBody>
      </p:sp>
    </p:spTree>
    <p:extLst>
      <p:ext uri="{BB962C8B-B14F-4D97-AF65-F5344CB8AC3E}">
        <p14:creationId xmlns:p14="http://schemas.microsoft.com/office/powerpoint/2010/main" val="192654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Simulation is an attempt at freehand imitation or drawing a signature.</a:t>
            </a:r>
          </a:p>
        </p:txBody>
      </p:sp>
      <p:sp>
        <p:nvSpPr>
          <p:cNvPr id="4" name="Slide Number Placeholder 3"/>
          <p:cNvSpPr>
            <a:spLocks noGrp="1"/>
          </p:cNvSpPr>
          <p:nvPr>
            <p:ph type="sldNum" sz="quarter" idx="10"/>
          </p:nvPr>
        </p:nvSpPr>
        <p:spPr/>
        <p:txBody>
          <a:bodyPr/>
          <a:lstStyle/>
          <a:p>
            <a:fld id="{F517D06B-D58C-2945-A894-FAA33C80952E}" type="slidenum">
              <a:rPr lang="en-US" smtClean="0"/>
              <a:t>21</a:t>
            </a:fld>
            <a:endParaRPr lang="en-US" dirty="0"/>
          </a:p>
        </p:txBody>
      </p:sp>
    </p:spTree>
    <p:extLst>
      <p:ext uri="{BB962C8B-B14F-4D97-AF65-F5344CB8AC3E}">
        <p14:creationId xmlns:p14="http://schemas.microsoft.com/office/powerpoint/2010/main" val="1626154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 todays technology it is easy to cut and paste a signature.  Remember earlier we discussed some variations are normal in a genuine signature absolute duplications is a sign the signature may be suspect.</a:t>
            </a:r>
          </a:p>
        </p:txBody>
      </p:sp>
      <p:sp>
        <p:nvSpPr>
          <p:cNvPr id="4" name="Slide Number Placeholder 3"/>
          <p:cNvSpPr>
            <a:spLocks noGrp="1"/>
          </p:cNvSpPr>
          <p:nvPr>
            <p:ph type="sldNum" sz="quarter" idx="10"/>
          </p:nvPr>
        </p:nvSpPr>
        <p:spPr/>
        <p:txBody>
          <a:bodyPr/>
          <a:lstStyle/>
          <a:p>
            <a:fld id="{F517D06B-D58C-2945-A894-FAA33C80952E}" type="slidenum">
              <a:rPr lang="en-US" smtClean="0"/>
              <a:t>22</a:t>
            </a:fld>
            <a:endParaRPr lang="en-US" dirty="0"/>
          </a:p>
        </p:txBody>
      </p:sp>
    </p:spTree>
    <p:extLst>
      <p:ext uri="{BB962C8B-B14F-4D97-AF65-F5344CB8AC3E}">
        <p14:creationId xmlns:p14="http://schemas.microsoft.com/office/powerpoint/2010/main" val="26941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Traced Forgery is another method used.  The top signature is genuine the others are traced.  You can see the variations in line quality, pen-lifts and shakiness from lack of rhythm while tracing as well as differences in beginning and ending strokes.</a:t>
            </a:r>
          </a:p>
        </p:txBody>
      </p:sp>
      <p:sp>
        <p:nvSpPr>
          <p:cNvPr id="4" name="Slide Number Placeholder 3"/>
          <p:cNvSpPr>
            <a:spLocks noGrp="1"/>
          </p:cNvSpPr>
          <p:nvPr>
            <p:ph type="sldNum" sz="quarter" idx="10"/>
          </p:nvPr>
        </p:nvSpPr>
        <p:spPr/>
        <p:txBody>
          <a:bodyPr/>
          <a:lstStyle/>
          <a:p>
            <a:fld id="{F517D06B-D58C-2945-A894-FAA33C80952E}" type="slidenum">
              <a:rPr lang="en-US" smtClean="0"/>
              <a:t>23</a:t>
            </a:fld>
            <a:endParaRPr lang="en-US" dirty="0"/>
          </a:p>
        </p:txBody>
      </p:sp>
    </p:spTree>
    <p:extLst>
      <p:ext uri="{BB962C8B-B14F-4D97-AF65-F5344CB8AC3E}">
        <p14:creationId xmlns:p14="http://schemas.microsoft.com/office/powerpoint/2010/main" val="3647714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Just read from the slide</a:t>
            </a:r>
          </a:p>
        </p:txBody>
      </p:sp>
      <p:sp>
        <p:nvSpPr>
          <p:cNvPr id="4" name="Slide Number Placeholder 3"/>
          <p:cNvSpPr>
            <a:spLocks noGrp="1"/>
          </p:cNvSpPr>
          <p:nvPr>
            <p:ph type="sldNum" sz="quarter" idx="10"/>
          </p:nvPr>
        </p:nvSpPr>
        <p:spPr/>
        <p:txBody>
          <a:bodyPr/>
          <a:lstStyle/>
          <a:p>
            <a:fld id="{F517D06B-D58C-2945-A894-FAA33C80952E}" type="slidenum">
              <a:rPr lang="en-US" smtClean="0"/>
              <a:t>24</a:t>
            </a:fld>
            <a:endParaRPr lang="en-US" dirty="0"/>
          </a:p>
        </p:txBody>
      </p:sp>
    </p:spTree>
    <p:extLst>
      <p:ext uri="{BB962C8B-B14F-4D97-AF65-F5344CB8AC3E}">
        <p14:creationId xmlns:p14="http://schemas.microsoft.com/office/powerpoint/2010/main" val="414407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do not have access to this information, </a:t>
            </a:r>
            <a:r>
              <a:rPr lang="en-US" b="1" dirty="0"/>
              <a:t>a signature can be denied.  </a:t>
            </a:r>
            <a:r>
              <a:rPr lang="en-US" dirty="0"/>
              <a:t>It would be up to the writer to do the explaining of why there is a significant change in their signature.  </a:t>
            </a:r>
          </a:p>
          <a:p>
            <a:endParaRPr lang="en-US" dirty="0"/>
          </a:p>
          <a:p>
            <a:r>
              <a:rPr lang="en-US" dirty="0"/>
              <a:t>It is acceptable to challenge the signature in these cases.</a:t>
            </a:r>
          </a:p>
          <a:p>
            <a:endParaRPr lang="en-US" dirty="0"/>
          </a:p>
          <a:p>
            <a:r>
              <a:rPr lang="en-US" dirty="0"/>
              <a:t>Not your circus, not your monkey.  </a:t>
            </a:r>
          </a:p>
        </p:txBody>
      </p:sp>
      <p:sp>
        <p:nvSpPr>
          <p:cNvPr id="4" name="Slide Number Placeholder 3"/>
          <p:cNvSpPr>
            <a:spLocks noGrp="1"/>
          </p:cNvSpPr>
          <p:nvPr>
            <p:ph type="sldNum" sz="quarter" idx="5"/>
          </p:nvPr>
        </p:nvSpPr>
        <p:spPr/>
        <p:txBody>
          <a:bodyPr/>
          <a:lstStyle/>
          <a:p>
            <a:fld id="{F517D06B-D58C-2945-A894-FAA33C80952E}" type="slidenum">
              <a:rPr lang="en-US" smtClean="0"/>
              <a:t>25</a:t>
            </a:fld>
            <a:endParaRPr lang="en-US" dirty="0"/>
          </a:p>
        </p:txBody>
      </p:sp>
    </p:spTree>
    <p:extLst>
      <p:ext uri="{BB962C8B-B14F-4D97-AF65-F5344CB8AC3E}">
        <p14:creationId xmlns:p14="http://schemas.microsoft.com/office/powerpoint/2010/main" val="2284745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learned that there must be unexplainable differences in the structure and flow if signature to be challenged.</a:t>
            </a:r>
          </a:p>
          <a:p>
            <a:endParaRPr lang="en-US" dirty="0"/>
          </a:p>
          <a:p>
            <a:r>
              <a:rPr lang="en-US" dirty="0"/>
              <a:t>Genuiness and perfection are not the same.</a:t>
            </a:r>
          </a:p>
          <a:p>
            <a:endParaRPr lang="en-US" dirty="0"/>
          </a:p>
          <a:p>
            <a:r>
              <a:rPr lang="en-US" dirty="0"/>
              <a:t>We are not attempting to make our VBM Election judges experts in signature verification or handwriting analysis but we want them to be aware of things to look for when reviewing signatures.</a:t>
            </a:r>
          </a:p>
        </p:txBody>
      </p:sp>
      <p:sp>
        <p:nvSpPr>
          <p:cNvPr id="4" name="Slide Number Placeholder 3"/>
          <p:cNvSpPr>
            <a:spLocks noGrp="1"/>
          </p:cNvSpPr>
          <p:nvPr>
            <p:ph type="sldNum" sz="quarter" idx="10"/>
          </p:nvPr>
        </p:nvSpPr>
        <p:spPr/>
        <p:txBody>
          <a:bodyPr/>
          <a:lstStyle/>
          <a:p>
            <a:fld id="{F517D06B-D58C-2945-A894-FAA33C80952E}" type="slidenum">
              <a:rPr lang="en-US" smtClean="0"/>
              <a:t>26</a:t>
            </a:fld>
            <a:endParaRPr lang="en-US" dirty="0"/>
          </a:p>
        </p:txBody>
      </p:sp>
    </p:spTree>
    <p:extLst>
      <p:ext uri="{BB962C8B-B14F-4D97-AF65-F5344CB8AC3E}">
        <p14:creationId xmlns:p14="http://schemas.microsoft.com/office/powerpoint/2010/main" val="348592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a:t>
            </a:r>
            <a:r>
              <a:rPr lang="en-US" baseline="0" dirty="0"/>
              <a:t> Judges performing signature verification of Vote by Mail Ballots are trained to look for characteristics present in signatures on ballot envelops in comparison to the voters signature of record on source documents. The signature verification course does a deeper dive in each of the characteristics. If you would like to learn more I would encourage you to sign up as an election judge.  There is a video course on Signature Verification that is available to all election judges.</a:t>
            </a:r>
            <a:endParaRPr lang="en-US" dirty="0"/>
          </a:p>
        </p:txBody>
      </p:sp>
      <p:sp>
        <p:nvSpPr>
          <p:cNvPr id="4" name="Slide Number Placeholder 3"/>
          <p:cNvSpPr>
            <a:spLocks noGrp="1"/>
          </p:cNvSpPr>
          <p:nvPr>
            <p:ph type="sldNum" sz="quarter" idx="10"/>
          </p:nvPr>
        </p:nvSpPr>
        <p:spPr/>
        <p:txBody>
          <a:bodyPr/>
          <a:lstStyle/>
          <a:p>
            <a:fld id="{F517D06B-D58C-2945-A894-FAA33C80952E}" type="slidenum">
              <a:rPr lang="en-US" smtClean="0"/>
              <a:t>27</a:t>
            </a:fld>
            <a:endParaRPr lang="en-US" dirty="0"/>
          </a:p>
        </p:txBody>
      </p:sp>
    </p:spTree>
    <p:extLst>
      <p:ext uri="{BB962C8B-B14F-4D97-AF65-F5344CB8AC3E}">
        <p14:creationId xmlns:p14="http://schemas.microsoft.com/office/powerpoint/2010/main" val="245764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7D06B-D58C-2945-A894-FAA33C80952E}" type="slidenum">
              <a:rPr lang="en-US" smtClean="0"/>
              <a:t>28</a:t>
            </a:fld>
            <a:endParaRPr lang="en-US" dirty="0"/>
          </a:p>
        </p:txBody>
      </p:sp>
    </p:spTree>
    <p:extLst>
      <p:ext uri="{BB962C8B-B14F-4D97-AF65-F5344CB8AC3E}">
        <p14:creationId xmlns:p14="http://schemas.microsoft.com/office/powerpoint/2010/main" val="14413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Signature verification is the process of confirming each voter’s identity by comparing the signature on their ballot return envelope with their voter registration record.  This enhances the security and integrity of the mail ballot process.   </a:t>
            </a:r>
          </a:p>
          <a:p>
            <a:endParaRPr lang="en-US" sz="1600" dirty="0"/>
          </a:p>
          <a:p>
            <a:r>
              <a:rPr lang="en-US" sz="1600" dirty="0"/>
              <a:t>When we apply consistent and efficient practices, our confidence in signature verification improves.  We</a:t>
            </a:r>
            <a:r>
              <a:rPr lang="en-US" sz="1600" baseline="0" dirty="0"/>
              <a:t> can be confident in the procedures </a:t>
            </a:r>
            <a:r>
              <a:rPr lang="en-US" sz="1600" dirty="0"/>
              <a:t>confirming that ballots returned by mail are legitimate.</a:t>
            </a:r>
          </a:p>
          <a:p>
            <a:endParaRPr lang="en-US" sz="1600" dirty="0"/>
          </a:p>
          <a:p>
            <a:r>
              <a:rPr lang="en-US" sz="1600" dirty="0"/>
              <a:t>The ability to vote by mail will not be going away, therefore we are mastering signature</a:t>
            </a:r>
            <a:r>
              <a:rPr lang="en-US" sz="1600" baseline="0" dirty="0"/>
              <a:t> </a:t>
            </a:r>
            <a:r>
              <a:rPr lang="en-US" sz="1600" dirty="0"/>
              <a:t>validation to assure accuracy and authenticity.</a:t>
            </a:r>
          </a:p>
        </p:txBody>
      </p:sp>
      <p:sp>
        <p:nvSpPr>
          <p:cNvPr id="4" name="Slide Number Placeholder 3"/>
          <p:cNvSpPr>
            <a:spLocks noGrp="1"/>
          </p:cNvSpPr>
          <p:nvPr>
            <p:ph type="sldNum" sz="quarter" idx="5"/>
          </p:nvPr>
        </p:nvSpPr>
        <p:spPr/>
        <p:txBody>
          <a:bodyPr/>
          <a:lstStyle/>
          <a:p>
            <a:fld id="{F517D06B-D58C-2945-A894-FAA33C80952E}" type="slidenum">
              <a:rPr lang="en-US" smtClean="0"/>
              <a:t>3</a:t>
            </a:fld>
            <a:endParaRPr lang="en-US" dirty="0"/>
          </a:p>
        </p:txBody>
      </p:sp>
    </p:spTree>
    <p:extLst>
      <p:ext uri="{BB962C8B-B14F-4D97-AF65-F5344CB8AC3E}">
        <p14:creationId xmlns:p14="http://schemas.microsoft.com/office/powerpoint/2010/main" val="410190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Kane County Clerk’s Office has developed a course in signature authentication to provide</a:t>
            </a:r>
            <a:r>
              <a:rPr lang="en-US" sz="1600" baseline="0" dirty="0"/>
              <a:t> consistency in </a:t>
            </a:r>
            <a:r>
              <a:rPr lang="en-US" sz="1600" dirty="0"/>
              <a:t>determining the legitimacy of the signatures on the Vote by Mail</a:t>
            </a:r>
            <a:r>
              <a:rPr lang="en-US" sz="1600" baseline="0" dirty="0"/>
              <a:t> ballot </a:t>
            </a:r>
            <a:r>
              <a:rPr lang="en-US" sz="1600" dirty="0"/>
              <a:t>r</a:t>
            </a:r>
            <a:r>
              <a:rPr lang="en-US" sz="1600" baseline="0" dirty="0"/>
              <a:t>eturn </a:t>
            </a:r>
            <a:r>
              <a:rPr lang="en-US" sz="1600" dirty="0"/>
              <a:t>envelopes.  We will show</a:t>
            </a:r>
            <a:r>
              <a:rPr lang="en-US" sz="1600" baseline="0" dirty="0"/>
              <a:t> you some of the principles taught to the team of Election Judges.  In this presentation we will highlight an abbreviated version of a two and half hour class. </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4</a:t>
            </a:fld>
            <a:endParaRPr lang="en-US" dirty="0"/>
          </a:p>
        </p:txBody>
      </p:sp>
    </p:spTree>
    <p:extLst>
      <p:ext uri="{BB962C8B-B14F-4D97-AF65-F5344CB8AC3E}">
        <p14:creationId xmlns:p14="http://schemas.microsoft.com/office/powerpoint/2010/main" val="259224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must use proper terminology.  We avoid using the word forgery as this is a legal issue determined in a court of law.</a:t>
            </a:r>
          </a:p>
          <a:p>
            <a:endParaRPr lang="en-US" sz="1600" dirty="0"/>
          </a:p>
          <a:p>
            <a:r>
              <a:rPr lang="en-US" sz="1600" dirty="0"/>
              <a:t>We prefer “Genuine” or “Authentic” or “Suspect” or “Challenged.</a:t>
            </a:r>
          </a:p>
        </p:txBody>
      </p:sp>
      <p:sp>
        <p:nvSpPr>
          <p:cNvPr id="4" name="Slide Number Placeholder 3"/>
          <p:cNvSpPr>
            <a:spLocks noGrp="1"/>
          </p:cNvSpPr>
          <p:nvPr>
            <p:ph type="sldNum" sz="quarter" idx="10"/>
          </p:nvPr>
        </p:nvSpPr>
        <p:spPr/>
        <p:txBody>
          <a:bodyPr/>
          <a:lstStyle/>
          <a:p>
            <a:fld id="{F517D06B-D58C-2945-A894-FAA33C80952E}" type="slidenum">
              <a:rPr lang="en-US" smtClean="0"/>
              <a:t>5</a:t>
            </a:fld>
            <a:endParaRPr lang="en-US" dirty="0"/>
          </a:p>
        </p:txBody>
      </p:sp>
    </p:spTree>
    <p:extLst>
      <p:ext uri="{BB962C8B-B14F-4D97-AF65-F5344CB8AC3E}">
        <p14:creationId xmlns:p14="http://schemas.microsoft.com/office/powerpoint/2010/main" val="323333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With some signatures, you can see at a glance why the signature should be challenged.</a:t>
            </a:r>
          </a:p>
        </p:txBody>
      </p:sp>
      <p:sp>
        <p:nvSpPr>
          <p:cNvPr id="4" name="Slide Number Placeholder 3"/>
          <p:cNvSpPr>
            <a:spLocks noGrp="1"/>
          </p:cNvSpPr>
          <p:nvPr>
            <p:ph type="sldNum" sz="quarter" idx="5"/>
          </p:nvPr>
        </p:nvSpPr>
        <p:spPr/>
        <p:txBody>
          <a:bodyPr/>
          <a:lstStyle/>
          <a:p>
            <a:fld id="{F517D06B-D58C-2945-A894-FAA33C80952E}" type="slidenum">
              <a:rPr lang="en-US" smtClean="0"/>
              <a:t>6</a:t>
            </a:fld>
            <a:endParaRPr lang="en-US" dirty="0"/>
          </a:p>
        </p:txBody>
      </p:sp>
    </p:spTree>
    <p:extLst>
      <p:ext uri="{BB962C8B-B14F-4D97-AF65-F5344CB8AC3E}">
        <p14:creationId xmlns:p14="http://schemas.microsoft.com/office/powerpoint/2010/main" val="380843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a:t>
            </a:r>
            <a:r>
              <a:rPr lang="en-US" sz="1600" baseline="0" dirty="0"/>
              <a:t> do you think the top signature is suspected of not being genuine?</a:t>
            </a:r>
            <a:endParaRPr lang="en-US" sz="1600" dirty="0"/>
          </a:p>
        </p:txBody>
      </p:sp>
      <p:sp>
        <p:nvSpPr>
          <p:cNvPr id="4" name="Slide Number Placeholder 3"/>
          <p:cNvSpPr>
            <a:spLocks noGrp="1"/>
          </p:cNvSpPr>
          <p:nvPr>
            <p:ph type="sldNum" sz="quarter" idx="5"/>
          </p:nvPr>
        </p:nvSpPr>
        <p:spPr/>
        <p:txBody>
          <a:bodyPr/>
          <a:lstStyle/>
          <a:p>
            <a:fld id="{F517D06B-D58C-2945-A894-FAA33C80952E}" type="slidenum">
              <a:rPr lang="en-US" smtClean="0"/>
              <a:t>7</a:t>
            </a:fld>
            <a:endParaRPr lang="en-US" dirty="0"/>
          </a:p>
        </p:txBody>
      </p:sp>
    </p:spTree>
    <p:extLst>
      <p:ext uri="{BB962C8B-B14F-4D97-AF65-F5344CB8AC3E}">
        <p14:creationId xmlns:p14="http://schemas.microsoft.com/office/powerpoint/2010/main" val="211376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lumMod val="85000"/>
                    <a:lumOff val="15000"/>
                  </a:schemeClr>
                </a:solidFill>
              </a:rPr>
              <a:t>Todays, voter registrations and the Department of Motor Vehicles has you digitally sign your name with a stylist.  Some devices do not let you see your signature as you sign it, and that presents visual disturbances.</a:t>
            </a:r>
          </a:p>
          <a:p>
            <a:pPr>
              <a:spcBef>
                <a:spcPts val="600"/>
              </a:spcBef>
            </a:pPr>
            <a:r>
              <a:rPr lang="en-US" sz="1600" dirty="0">
                <a:solidFill>
                  <a:schemeClr val="tx1">
                    <a:lumMod val="85000"/>
                    <a:lumOff val="15000"/>
                  </a:schemeClr>
                </a:solidFill>
              </a:rPr>
              <a:t>The digital Signature can be different from a wet ink on paper signature.  We will be examining wet ink on the envelope signatures and will ask you to compare them to the digital signatures we have on file through the DMV.</a:t>
            </a:r>
          </a:p>
          <a:p>
            <a:endParaRPr lang="en-US" dirty="0"/>
          </a:p>
        </p:txBody>
      </p:sp>
      <p:sp>
        <p:nvSpPr>
          <p:cNvPr id="4" name="Slide Number Placeholder 3"/>
          <p:cNvSpPr>
            <a:spLocks noGrp="1"/>
          </p:cNvSpPr>
          <p:nvPr>
            <p:ph type="sldNum" sz="quarter" idx="5"/>
          </p:nvPr>
        </p:nvSpPr>
        <p:spPr/>
        <p:txBody>
          <a:bodyPr/>
          <a:lstStyle/>
          <a:p>
            <a:fld id="{F517D06B-D58C-2945-A894-FAA33C80952E}" type="slidenum">
              <a:rPr lang="en-US" smtClean="0"/>
              <a:t>8</a:t>
            </a:fld>
            <a:endParaRPr lang="en-US" dirty="0"/>
          </a:p>
        </p:txBody>
      </p:sp>
    </p:spTree>
    <p:extLst>
      <p:ext uri="{BB962C8B-B14F-4D97-AF65-F5344CB8AC3E}">
        <p14:creationId xmlns:p14="http://schemas.microsoft.com/office/powerpoint/2010/main" val="318600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signature verification training teaches some basic principles that give the Election Judges an understanding of what to be mindful of when doing signature verification. </a:t>
            </a:r>
          </a:p>
        </p:txBody>
      </p:sp>
      <p:sp>
        <p:nvSpPr>
          <p:cNvPr id="4" name="Slide Number Placeholder 3"/>
          <p:cNvSpPr>
            <a:spLocks noGrp="1"/>
          </p:cNvSpPr>
          <p:nvPr>
            <p:ph type="sldNum" sz="quarter" idx="5"/>
          </p:nvPr>
        </p:nvSpPr>
        <p:spPr/>
        <p:txBody>
          <a:bodyPr/>
          <a:lstStyle/>
          <a:p>
            <a:fld id="{F517D06B-D58C-2945-A894-FAA33C80952E}" type="slidenum">
              <a:rPr lang="en-US" smtClean="0"/>
              <a:t>9</a:t>
            </a:fld>
            <a:endParaRPr lang="en-US" dirty="0"/>
          </a:p>
        </p:txBody>
      </p:sp>
    </p:spTree>
    <p:extLst>
      <p:ext uri="{BB962C8B-B14F-4D97-AF65-F5344CB8AC3E}">
        <p14:creationId xmlns:p14="http://schemas.microsoft.com/office/powerpoint/2010/main" val="28159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5E55-3E0A-2347-B314-AA0B6C297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BE6A3E-F01C-BF48-94B1-E93DAA093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7A150-3D41-1542-9650-0FADADA7E765}"/>
              </a:ext>
            </a:extLst>
          </p:cNvPr>
          <p:cNvSpPr>
            <a:spLocks noGrp="1"/>
          </p:cNvSpPr>
          <p:nvPr>
            <p:ph type="dt" sz="half" idx="10"/>
          </p:nvPr>
        </p:nvSpPr>
        <p:spPr/>
        <p:txBody>
          <a:bodyPr/>
          <a:lstStyle/>
          <a:p>
            <a:fld id="{EA0C0817-A112-4847-8014-A94B7D2A4EA3}" type="datetime1">
              <a:rPr lang="en-US" smtClean="0"/>
              <a:t>10/7/2022</a:t>
            </a:fld>
            <a:endParaRPr lang="en-US" dirty="0"/>
          </a:p>
        </p:txBody>
      </p:sp>
      <p:sp>
        <p:nvSpPr>
          <p:cNvPr id="5" name="Footer Placeholder 4">
            <a:extLst>
              <a:ext uri="{FF2B5EF4-FFF2-40B4-BE49-F238E27FC236}">
                <a16:creationId xmlns:a16="http://schemas.microsoft.com/office/drawing/2014/main" id="{F9F80A79-33A8-8843-B406-2D6D52578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5D4FDC-A558-AD4D-A3D6-93E6471814D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3061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6147-2A14-6849-93FE-87211C68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E6EEED-1D3A-FE4C-8A1B-44B23B3A0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3637-B255-9B4B-BC39-0ABF2E999BB7}"/>
              </a:ext>
            </a:extLst>
          </p:cNvPr>
          <p:cNvSpPr>
            <a:spLocks noGrp="1"/>
          </p:cNvSpPr>
          <p:nvPr>
            <p:ph type="dt" sz="half" idx="10"/>
          </p:nvPr>
        </p:nvSpPr>
        <p:spPr/>
        <p:txBody>
          <a:bodyPr/>
          <a:lstStyle/>
          <a:p>
            <a:fld id="{134F40B7-36AB-4376-BE14-EF7004D79BB9}" type="datetime1">
              <a:rPr lang="en-US" smtClean="0"/>
              <a:t>10/7/2022</a:t>
            </a:fld>
            <a:endParaRPr lang="en-US" dirty="0"/>
          </a:p>
        </p:txBody>
      </p:sp>
      <p:sp>
        <p:nvSpPr>
          <p:cNvPr id="5" name="Footer Placeholder 4">
            <a:extLst>
              <a:ext uri="{FF2B5EF4-FFF2-40B4-BE49-F238E27FC236}">
                <a16:creationId xmlns:a16="http://schemas.microsoft.com/office/drawing/2014/main" id="{4283BA51-2325-D945-8121-4133D130A8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26ED23-3F85-5943-8781-610C0DF5563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0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AD152-DE5E-EE4C-8A87-8E2FE71141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F51F1-AA9C-AB48-89C6-2EA378FC4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69528-8B7F-8C4A-A932-D7F57AB53D69}"/>
              </a:ext>
            </a:extLst>
          </p:cNvPr>
          <p:cNvSpPr>
            <a:spLocks noGrp="1"/>
          </p:cNvSpPr>
          <p:nvPr>
            <p:ph type="dt" sz="half" idx="10"/>
          </p:nvPr>
        </p:nvSpPr>
        <p:spPr/>
        <p:txBody>
          <a:bodyPr/>
          <a:lstStyle/>
          <a:p>
            <a:fld id="{FF87CAB8-DCAE-46A5-AADA-B3FAD11A54E0}" type="datetime1">
              <a:rPr lang="en-US" smtClean="0"/>
              <a:t>10/7/2022</a:t>
            </a:fld>
            <a:endParaRPr lang="en-US" dirty="0"/>
          </a:p>
        </p:txBody>
      </p:sp>
      <p:sp>
        <p:nvSpPr>
          <p:cNvPr id="5" name="Footer Placeholder 4">
            <a:extLst>
              <a:ext uri="{FF2B5EF4-FFF2-40B4-BE49-F238E27FC236}">
                <a16:creationId xmlns:a16="http://schemas.microsoft.com/office/drawing/2014/main" id="{D6F36238-F25A-CD41-8C17-F909768960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9BFB3-C08E-1F44-AA7D-41006B60E948}"/>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166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7BAB-9868-C64B-B433-3045F144A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63D6C-03FC-024B-8EB3-6E5B9E737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3502C-A45E-2C4B-90B9-EC258647B52B}"/>
              </a:ext>
            </a:extLst>
          </p:cNvPr>
          <p:cNvSpPr>
            <a:spLocks noGrp="1"/>
          </p:cNvSpPr>
          <p:nvPr>
            <p:ph type="dt" sz="half" idx="10"/>
          </p:nvPr>
        </p:nvSpPr>
        <p:spPr/>
        <p:txBody>
          <a:bodyPr/>
          <a:lstStyle/>
          <a:p>
            <a:fld id="{7332B432-ACDA-4023-A761-2BAB76577B62}" type="datetime1">
              <a:rPr lang="en-US" smtClean="0"/>
              <a:t>10/7/2022</a:t>
            </a:fld>
            <a:endParaRPr lang="en-US" dirty="0"/>
          </a:p>
        </p:txBody>
      </p:sp>
      <p:sp>
        <p:nvSpPr>
          <p:cNvPr id="5" name="Footer Placeholder 4">
            <a:extLst>
              <a:ext uri="{FF2B5EF4-FFF2-40B4-BE49-F238E27FC236}">
                <a16:creationId xmlns:a16="http://schemas.microsoft.com/office/drawing/2014/main" id="{1DBB40C2-67FC-9C47-AE6C-1774CF035F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A294EA-760D-CF4E-97CE-CC0E61260151}"/>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4069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3A1B-E99A-DF47-9CEF-09AA983E5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BBD95F-CEBC-CC47-B6C6-B4F887968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D729D-7DF0-634A-91E0-776056E79750}"/>
              </a:ext>
            </a:extLst>
          </p:cNvPr>
          <p:cNvSpPr>
            <a:spLocks noGrp="1"/>
          </p:cNvSpPr>
          <p:nvPr>
            <p:ph type="dt" sz="half" idx="10"/>
          </p:nvPr>
        </p:nvSpPr>
        <p:spPr/>
        <p:txBody>
          <a:bodyPr/>
          <a:lstStyle/>
          <a:p>
            <a:fld id="{D9C646AA-F36E-4540-911D-FFFC0A0EF24A}" type="datetime1">
              <a:rPr lang="en-US" smtClean="0"/>
              <a:t>10/7/2022</a:t>
            </a:fld>
            <a:endParaRPr lang="en-US" dirty="0"/>
          </a:p>
        </p:txBody>
      </p:sp>
      <p:sp>
        <p:nvSpPr>
          <p:cNvPr id="5" name="Footer Placeholder 4">
            <a:extLst>
              <a:ext uri="{FF2B5EF4-FFF2-40B4-BE49-F238E27FC236}">
                <a16:creationId xmlns:a16="http://schemas.microsoft.com/office/drawing/2014/main" id="{F11498D0-8AD7-CB44-BAE8-34C08EB38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D3F0D8-666E-094D-9A62-05B24F118F4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4285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7358-27A6-AF43-9D9E-C518D11DB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81E5C-BA22-0542-87D4-2051E43E53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BA275-B1A4-094A-9BFD-6EF2689C5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74B83-1727-A445-A936-7311170041DD}"/>
              </a:ext>
            </a:extLst>
          </p:cNvPr>
          <p:cNvSpPr>
            <a:spLocks noGrp="1"/>
          </p:cNvSpPr>
          <p:nvPr>
            <p:ph type="dt" sz="half" idx="10"/>
          </p:nvPr>
        </p:nvSpPr>
        <p:spPr/>
        <p:txBody>
          <a:bodyPr/>
          <a:lstStyle/>
          <a:p>
            <a:fld id="{69186D26-FA5F-4637-B602-B7C2DC34CFD4}" type="datetime1">
              <a:rPr lang="en-US" smtClean="0"/>
              <a:t>10/7/2022</a:t>
            </a:fld>
            <a:endParaRPr lang="en-US" dirty="0"/>
          </a:p>
        </p:txBody>
      </p:sp>
      <p:sp>
        <p:nvSpPr>
          <p:cNvPr id="6" name="Footer Placeholder 5">
            <a:extLst>
              <a:ext uri="{FF2B5EF4-FFF2-40B4-BE49-F238E27FC236}">
                <a16:creationId xmlns:a16="http://schemas.microsoft.com/office/drawing/2014/main" id="{C136AF71-44D7-7A4E-9686-04327435C0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FFDD5-77B2-5E47-AE39-D56E8A9CE4E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762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076E-4C38-1A43-94EC-76604A9D7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9C5999-B84B-BF4B-A209-E589C1D36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0B348-0C17-3643-B087-73BF8B781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347D9-9115-C94E-9CAD-738DAC0E1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FA795B-AA73-984F-A4B2-66AB64D6B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9A85D-5337-E242-A5B1-2C0DA179DDAF}"/>
              </a:ext>
            </a:extLst>
          </p:cNvPr>
          <p:cNvSpPr>
            <a:spLocks noGrp="1"/>
          </p:cNvSpPr>
          <p:nvPr>
            <p:ph type="dt" sz="half" idx="10"/>
          </p:nvPr>
        </p:nvSpPr>
        <p:spPr/>
        <p:txBody>
          <a:bodyPr/>
          <a:lstStyle/>
          <a:p>
            <a:fld id="{8A7F15D8-96D1-4781-BC50-CA8A088B2FE4}" type="datetime1">
              <a:rPr lang="en-US" smtClean="0"/>
              <a:t>10/7/2022</a:t>
            </a:fld>
            <a:endParaRPr lang="en-US" dirty="0"/>
          </a:p>
        </p:txBody>
      </p:sp>
      <p:sp>
        <p:nvSpPr>
          <p:cNvPr id="8" name="Footer Placeholder 7">
            <a:extLst>
              <a:ext uri="{FF2B5EF4-FFF2-40B4-BE49-F238E27FC236}">
                <a16:creationId xmlns:a16="http://schemas.microsoft.com/office/drawing/2014/main" id="{082F78A1-0CD3-7A42-8983-6EF1616B3A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7AD868-8A85-A64B-9B10-4CF7100D2BE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4779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93E7-CCAC-F744-8A48-A68CDBCA6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2336E0-7C0B-754E-8BE3-9C5D20098DC5}"/>
              </a:ext>
            </a:extLst>
          </p:cNvPr>
          <p:cNvSpPr>
            <a:spLocks noGrp="1"/>
          </p:cNvSpPr>
          <p:nvPr>
            <p:ph type="dt" sz="half" idx="10"/>
          </p:nvPr>
        </p:nvSpPr>
        <p:spPr/>
        <p:txBody>
          <a:bodyPr/>
          <a:lstStyle/>
          <a:p>
            <a:fld id="{F9A96C99-B8F8-4528-BD05-0E16E943DC09}" type="datetime1">
              <a:rPr lang="en-US" smtClean="0"/>
              <a:t>10/7/2022</a:t>
            </a:fld>
            <a:endParaRPr lang="en-US" dirty="0"/>
          </a:p>
        </p:txBody>
      </p:sp>
      <p:sp>
        <p:nvSpPr>
          <p:cNvPr id="4" name="Footer Placeholder 3">
            <a:extLst>
              <a:ext uri="{FF2B5EF4-FFF2-40B4-BE49-F238E27FC236}">
                <a16:creationId xmlns:a16="http://schemas.microsoft.com/office/drawing/2014/main" id="{3F98DD01-AB1C-A149-84DC-9834AA0AF1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59CFED-EBC1-E146-8092-B234A66BC8A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9634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22A6F-E4A3-E744-A282-986E7D544E39}"/>
              </a:ext>
            </a:extLst>
          </p:cNvPr>
          <p:cNvSpPr>
            <a:spLocks noGrp="1"/>
          </p:cNvSpPr>
          <p:nvPr>
            <p:ph type="dt" sz="half" idx="10"/>
          </p:nvPr>
        </p:nvSpPr>
        <p:spPr/>
        <p:txBody>
          <a:bodyPr/>
          <a:lstStyle/>
          <a:p>
            <a:fld id="{03636942-C211-4B28-8DBD-C953E00AF71B}" type="datetime1">
              <a:rPr lang="en-US" smtClean="0"/>
              <a:t>10/7/2022</a:t>
            </a:fld>
            <a:endParaRPr lang="en-US" dirty="0"/>
          </a:p>
        </p:txBody>
      </p:sp>
      <p:sp>
        <p:nvSpPr>
          <p:cNvPr id="3" name="Footer Placeholder 2">
            <a:extLst>
              <a:ext uri="{FF2B5EF4-FFF2-40B4-BE49-F238E27FC236}">
                <a16:creationId xmlns:a16="http://schemas.microsoft.com/office/drawing/2014/main" id="{3DD9FDE8-614B-3342-986B-9AD2DA3C42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2A3B6D-DCBD-804D-BFF7-1D7DBF1E757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094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3DE-9246-0049-9033-A52375077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A94EE-F6F1-CF41-A108-896F2F8FC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C8F9B2-F769-9346-866F-357F02B6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0C0C6-F608-AC41-8CB9-2D618EC468A7}"/>
              </a:ext>
            </a:extLst>
          </p:cNvPr>
          <p:cNvSpPr>
            <a:spLocks noGrp="1"/>
          </p:cNvSpPr>
          <p:nvPr>
            <p:ph type="dt" sz="half" idx="10"/>
          </p:nvPr>
        </p:nvSpPr>
        <p:spPr/>
        <p:txBody>
          <a:bodyPr/>
          <a:lstStyle/>
          <a:p>
            <a:fld id="{7E8D12A6-918A-48BD-8CB9-CA713993B0EA}" type="datetime1">
              <a:rPr lang="en-US" smtClean="0"/>
              <a:t>10/7/2022</a:t>
            </a:fld>
            <a:endParaRPr lang="en-US" dirty="0"/>
          </a:p>
        </p:txBody>
      </p:sp>
      <p:sp>
        <p:nvSpPr>
          <p:cNvPr id="6" name="Footer Placeholder 5">
            <a:extLst>
              <a:ext uri="{FF2B5EF4-FFF2-40B4-BE49-F238E27FC236}">
                <a16:creationId xmlns:a16="http://schemas.microsoft.com/office/drawing/2014/main" id="{63AAA353-ECE1-724B-97CA-0C2A531573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9FF35C-76B2-E240-9BEF-8C49D125033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47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5F1A-2673-E74C-9882-68AF27CFC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966EE1-7CEF-2149-8DE0-56BBDA247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38FEA2-9492-5F4E-9D13-D97256D37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C843A-9182-0245-9154-8C0DA5B8249B}"/>
              </a:ext>
            </a:extLst>
          </p:cNvPr>
          <p:cNvSpPr>
            <a:spLocks noGrp="1"/>
          </p:cNvSpPr>
          <p:nvPr>
            <p:ph type="dt" sz="half" idx="10"/>
          </p:nvPr>
        </p:nvSpPr>
        <p:spPr/>
        <p:txBody>
          <a:bodyPr/>
          <a:lstStyle/>
          <a:p>
            <a:fld id="{E778CE86-875F-4587-BCF6-FA054AFC0D53}" type="datetime1">
              <a:rPr lang="en-US" smtClean="0"/>
              <a:pPr/>
              <a:t>10/7/2022</a:t>
            </a:fld>
            <a:endParaRPr lang="en-US" dirty="0"/>
          </a:p>
        </p:txBody>
      </p:sp>
      <p:sp>
        <p:nvSpPr>
          <p:cNvPr id="6" name="Footer Placeholder 5">
            <a:extLst>
              <a:ext uri="{FF2B5EF4-FFF2-40B4-BE49-F238E27FC236}">
                <a16:creationId xmlns:a16="http://schemas.microsoft.com/office/drawing/2014/main" id="{86B19263-75E4-354E-87FD-E726F77B5B6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758A8951-9B8D-D64A-8BEE-32A1D65BC181}"/>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462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1C047-F42E-6140-BC14-B9AE6067E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C8BC8E-7540-0140-B864-9A12A0726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C3D36-9717-7E40-8043-5949E8297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10/7/2022</a:t>
            </a:fld>
            <a:endParaRPr lang="en-US" dirty="0"/>
          </a:p>
        </p:txBody>
      </p:sp>
      <p:sp>
        <p:nvSpPr>
          <p:cNvPr id="5" name="Footer Placeholder 4">
            <a:extLst>
              <a:ext uri="{FF2B5EF4-FFF2-40B4-BE49-F238E27FC236}">
                <a16:creationId xmlns:a16="http://schemas.microsoft.com/office/drawing/2014/main" id="{B7513310-7EF9-3849-9214-9A0DF24BD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E9E343A-B146-E74D-9443-1923CF661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48442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en placed on top of a signature line">
            <a:extLst>
              <a:ext uri="{FF2B5EF4-FFF2-40B4-BE49-F238E27FC236}">
                <a16:creationId xmlns:a16="http://schemas.microsoft.com/office/drawing/2014/main" id="{350BC0F8-6E0C-4965-B869-76DAFAC0B40F}"/>
              </a:ext>
            </a:extLst>
          </p:cNvPr>
          <p:cNvPicPr>
            <a:picLocks noChangeAspect="1"/>
          </p:cNvPicPr>
          <p:nvPr/>
        </p:nvPicPr>
        <p:blipFill rotWithShape="1">
          <a:blip r:embed="rId3"/>
          <a:srcRect l="23298" b="9091"/>
          <a:stretch/>
        </p:blipFill>
        <p:spPr>
          <a:xfrm>
            <a:off x="3474974" y="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B76CBC-8D79-AB41-B5CA-CD745884D174}"/>
              </a:ext>
            </a:extLst>
          </p:cNvPr>
          <p:cNvSpPr>
            <a:spLocks noGrp="1"/>
          </p:cNvSpPr>
          <p:nvPr>
            <p:ph type="ctrTitle"/>
          </p:nvPr>
        </p:nvSpPr>
        <p:spPr>
          <a:xfrm>
            <a:off x="481029" y="1426056"/>
            <a:ext cx="4305892" cy="2532627"/>
          </a:xfrm>
        </p:spPr>
        <p:txBody>
          <a:bodyPr vert="horz" lIns="91440" tIns="45720" rIns="91440" bIns="45720" rtlCol="0" anchor="b" anchorCtr="0">
            <a:normAutofit fontScale="90000"/>
          </a:bodyPr>
          <a:lstStyle/>
          <a:p>
            <a:pPr algn="l"/>
            <a:r>
              <a:rPr lang="en-US" sz="5400" b="1" cap="none" spc="0" dirty="0">
                <a:latin typeface="+mn-lt"/>
              </a:rPr>
              <a:t>Kane County Clerk’s Office,  Signature Verification </a:t>
            </a:r>
          </a:p>
        </p:txBody>
      </p:sp>
      <p:sp>
        <p:nvSpPr>
          <p:cNvPr id="3" name="Subtitle 2">
            <a:extLst>
              <a:ext uri="{FF2B5EF4-FFF2-40B4-BE49-F238E27FC236}">
                <a16:creationId xmlns:a16="http://schemas.microsoft.com/office/drawing/2014/main" id="{D71346CD-3A0E-F348-AFAE-8FEA65CDA9B9}"/>
              </a:ext>
            </a:extLst>
          </p:cNvPr>
          <p:cNvSpPr>
            <a:spLocks noGrp="1"/>
          </p:cNvSpPr>
          <p:nvPr>
            <p:ph type="subTitle" idx="1"/>
          </p:nvPr>
        </p:nvSpPr>
        <p:spPr>
          <a:xfrm>
            <a:off x="477981" y="4872922"/>
            <a:ext cx="3491854" cy="1208141"/>
          </a:xfrm>
        </p:spPr>
        <p:txBody>
          <a:bodyPr vert="horz" lIns="91440" tIns="45720" rIns="91440" bIns="45720" rtlCol="0">
            <a:normAutofit fontScale="92500" lnSpcReduction="10000"/>
          </a:bodyPr>
          <a:lstStyle/>
          <a:p>
            <a:pPr indent="-182880">
              <a:spcAft>
                <a:spcPts val="600"/>
              </a:spcAft>
              <a:buFont typeface="Garamond" pitchFamily="18" charset="0"/>
              <a:buChar char="◦"/>
            </a:pPr>
            <a:r>
              <a:rPr lang="en-US" sz="1100" dirty="0"/>
              <a:t>MANUAL VERIFICATION OF SIGNATURES ON VOTE BY                                                                           MAIL ENVELOPES</a:t>
            </a:r>
          </a:p>
          <a:p>
            <a:pPr indent="-182880" algn="l">
              <a:spcAft>
                <a:spcPts val="600"/>
              </a:spcAft>
              <a:buFont typeface="Garamond" pitchFamily="18" charset="0"/>
              <a:buChar char="◦"/>
            </a:pPr>
            <a:endParaRPr lang="en-US" sz="1100" dirty="0"/>
          </a:p>
          <a:p>
            <a:pPr indent="-182880">
              <a:spcAft>
                <a:spcPts val="600"/>
              </a:spcAft>
              <a:buFont typeface="Garamond" pitchFamily="18" charset="0"/>
              <a:buChar char="◦"/>
            </a:pPr>
            <a:r>
              <a:rPr lang="en-US" sz="1100" i="1"/>
              <a:t>BY: </a:t>
            </a:r>
            <a:r>
              <a:rPr lang="en-US" sz="1100" i="1" dirty="0"/>
              <a:t>WARREN  SPENCER, </a:t>
            </a:r>
            <a:r>
              <a:rPr lang="en-US" sz="1200" i="1" dirty="0"/>
              <a:t>Certified Forensic Document and Fraud Examiner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1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5000">
              <a:srgbClr val="84B4E0">
                <a:lumMod val="76000"/>
                <a:lumOff val="24000"/>
                <a:alpha val="71000"/>
              </a:srgbClr>
            </a:gs>
            <a:gs pos="74000">
              <a:srgbClr val="ADCDEA"/>
            </a:gs>
            <a:gs pos="49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588991-FA9C-E84A-B632-DCDC76650707}"/>
              </a:ext>
            </a:extLst>
          </p:cNvPr>
          <p:cNvSpPr>
            <a:spLocks noGrp="1"/>
          </p:cNvSpPr>
          <p:nvPr>
            <p:ph type="title"/>
          </p:nvPr>
        </p:nvSpPr>
        <p:spPr>
          <a:xfrm>
            <a:off x="838200" y="556995"/>
            <a:ext cx="10515600" cy="1133693"/>
          </a:xfrm>
        </p:spPr>
        <p:txBody>
          <a:bodyPr>
            <a:normAutofit/>
          </a:bodyPr>
          <a:lstStyle/>
          <a:p>
            <a:r>
              <a:rPr lang="en-US" sz="3600" b="1" dirty="0">
                <a:latin typeface="+mn-lt"/>
              </a:rPr>
              <a:t>A signature is the most common thing a person writes in their lifetime.</a:t>
            </a:r>
          </a:p>
        </p:txBody>
      </p:sp>
      <p:graphicFrame>
        <p:nvGraphicFramePr>
          <p:cNvPr id="5" name="Content Placeholder 2">
            <a:extLst>
              <a:ext uri="{FF2B5EF4-FFF2-40B4-BE49-F238E27FC236}">
                <a16:creationId xmlns:a16="http://schemas.microsoft.com/office/drawing/2014/main" id="{7C702927-C6ED-40DF-8B62-9F3B62EF9AC7}"/>
              </a:ext>
            </a:extLst>
          </p:cNvPr>
          <p:cNvGraphicFramePr>
            <a:graphicFrameLocks noGrp="1"/>
          </p:cNvGraphicFramePr>
          <p:nvPr>
            <p:ph idx="1"/>
            <p:extLst>
              <p:ext uri="{D42A27DB-BD31-4B8C-83A1-F6EECF244321}">
                <p14:modId xmlns:p14="http://schemas.microsoft.com/office/powerpoint/2010/main" val="1256123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36E5B71-CCD7-7342-86D0-3C7211E51D11}"/>
              </a:ext>
            </a:extLst>
          </p:cNvPr>
          <p:cNvPicPr>
            <a:picLocks noChangeAspect="1"/>
          </p:cNvPicPr>
          <p:nvPr/>
        </p:nvPicPr>
        <p:blipFill>
          <a:blip r:embed="rId8"/>
          <a:stretch>
            <a:fillRect/>
          </a:stretch>
        </p:blipFill>
        <p:spPr>
          <a:xfrm>
            <a:off x="8962242" y="1006253"/>
            <a:ext cx="2391558" cy="2049907"/>
          </a:xfrm>
          <a:prstGeom prst="rect">
            <a:avLst/>
          </a:prstGeom>
        </p:spPr>
      </p:pic>
    </p:spTree>
    <p:extLst>
      <p:ext uri="{BB962C8B-B14F-4D97-AF65-F5344CB8AC3E}">
        <p14:creationId xmlns:p14="http://schemas.microsoft.com/office/powerpoint/2010/main" val="13376721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1">
                <a:lumMod val="5000"/>
                <a:lumOff val="95000"/>
              </a:schemeClr>
            </a:gs>
            <a:gs pos="46000">
              <a:schemeClr val="accent1">
                <a:lumMod val="45000"/>
                <a:lumOff val="55000"/>
              </a:schemeClr>
            </a:gs>
            <a:gs pos="93000">
              <a:schemeClr val="accent1">
                <a:lumMod val="45000"/>
                <a:lumOff val="55000"/>
              </a:schemeClr>
            </a:gs>
            <a:gs pos="66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DBEF01-0452-C348-98DA-4C0AA96D381A}"/>
              </a:ext>
            </a:extLst>
          </p:cNvPr>
          <p:cNvPicPr>
            <a:picLocks noChangeAspect="1"/>
          </p:cNvPicPr>
          <p:nvPr/>
        </p:nvPicPr>
        <p:blipFill>
          <a:blip r:embed="rId3"/>
          <a:stretch>
            <a:fillRect/>
          </a:stretch>
        </p:blipFill>
        <p:spPr>
          <a:xfrm>
            <a:off x="1131830" y="1259632"/>
            <a:ext cx="4361495" cy="3864726"/>
          </a:xfrm>
          <a:prstGeom prst="rect">
            <a:avLst/>
          </a:prstGeom>
        </p:spPr>
      </p:pic>
      <p:sp>
        <p:nvSpPr>
          <p:cNvPr id="2" name="Title 1">
            <a:extLst>
              <a:ext uri="{FF2B5EF4-FFF2-40B4-BE49-F238E27FC236}">
                <a16:creationId xmlns:a16="http://schemas.microsoft.com/office/drawing/2014/main" id="{0BE23F29-F76C-A744-A025-7B198EC124C5}"/>
              </a:ext>
            </a:extLst>
          </p:cNvPr>
          <p:cNvSpPr>
            <a:spLocks noGrp="1"/>
          </p:cNvSpPr>
          <p:nvPr>
            <p:ph type="title"/>
          </p:nvPr>
        </p:nvSpPr>
        <p:spPr>
          <a:xfrm>
            <a:off x="7064082" y="511965"/>
            <a:ext cx="4472921" cy="1019951"/>
          </a:xfrm>
        </p:spPr>
        <p:txBody>
          <a:bodyPr>
            <a:normAutofit/>
          </a:bodyPr>
          <a:lstStyle/>
          <a:p>
            <a:r>
              <a:rPr lang="en-US" b="1" dirty="0">
                <a:latin typeface="+mn-lt"/>
              </a:rPr>
              <a:t>No Rules</a:t>
            </a:r>
          </a:p>
        </p:txBody>
      </p:sp>
      <p:sp>
        <p:nvSpPr>
          <p:cNvPr id="3" name="Content Placeholder 2">
            <a:extLst>
              <a:ext uri="{FF2B5EF4-FFF2-40B4-BE49-F238E27FC236}">
                <a16:creationId xmlns:a16="http://schemas.microsoft.com/office/drawing/2014/main" id="{C82DF211-0E91-6C46-8739-DC04FC7A746F}"/>
              </a:ext>
            </a:extLst>
          </p:cNvPr>
          <p:cNvSpPr>
            <a:spLocks noGrp="1"/>
          </p:cNvSpPr>
          <p:nvPr>
            <p:ph idx="1"/>
          </p:nvPr>
        </p:nvSpPr>
        <p:spPr>
          <a:xfrm>
            <a:off x="6163294" y="1309168"/>
            <a:ext cx="5373709" cy="4747248"/>
          </a:xfrm>
        </p:spPr>
        <p:txBody>
          <a:bodyPr>
            <a:noAutofit/>
          </a:bodyPr>
          <a:lstStyle/>
          <a:p>
            <a:r>
              <a:rPr lang="en-US" sz="2400" b="1" dirty="0"/>
              <a:t>There are no rules with respect to writing a signature, so they are open for being highly individualized.</a:t>
            </a:r>
          </a:p>
          <a:p>
            <a:pPr>
              <a:lnSpc>
                <a:spcPct val="100000"/>
              </a:lnSpc>
              <a:spcBef>
                <a:spcPts val="1200"/>
              </a:spcBef>
            </a:pPr>
            <a:r>
              <a:rPr lang="en-US" sz="2400" b="1" dirty="0"/>
              <a:t>In the state of Illinois, we accept: </a:t>
            </a:r>
          </a:p>
          <a:p>
            <a:pPr lvl="1"/>
            <a:r>
              <a:rPr lang="en-US" b="1" dirty="0"/>
              <a:t>printing, </a:t>
            </a:r>
          </a:p>
          <a:p>
            <a:pPr lvl="1"/>
            <a:r>
              <a:rPr lang="en-US" b="1" dirty="0"/>
              <a:t>cursive, </a:t>
            </a:r>
          </a:p>
          <a:p>
            <a:pPr lvl="1"/>
            <a:r>
              <a:rPr lang="en-US" b="1" dirty="0"/>
              <a:t>print-script </a:t>
            </a:r>
          </a:p>
          <a:p>
            <a:pPr lvl="1"/>
            <a:r>
              <a:rPr lang="en-US" b="1" dirty="0"/>
              <a:t>and “Marks” </a:t>
            </a:r>
          </a:p>
          <a:p>
            <a:r>
              <a:rPr lang="en-US" sz="2400" b="1" dirty="0"/>
              <a:t>However, this Signature or Mark or style must remain </a:t>
            </a:r>
            <a:r>
              <a:rPr lang="en-US" sz="2400" b="1" i="1" u="sng" dirty="0"/>
              <a:t>consistent with what is on file for the writer.</a:t>
            </a:r>
          </a:p>
        </p:txBody>
      </p:sp>
    </p:spTree>
    <p:extLst>
      <p:ext uri="{BB962C8B-B14F-4D97-AF65-F5344CB8AC3E}">
        <p14:creationId xmlns:p14="http://schemas.microsoft.com/office/powerpoint/2010/main" val="11449464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1">
                <a:alpha val="72000"/>
                <a:lumMod val="2000"/>
                <a:lumOff val="98000"/>
              </a:schemeClr>
            </a:gs>
            <a:gs pos="46000">
              <a:schemeClr val="accent1">
                <a:lumMod val="45000"/>
                <a:lumOff val="55000"/>
              </a:schemeClr>
            </a:gs>
            <a:gs pos="57000">
              <a:schemeClr val="accent1">
                <a:lumMod val="45000"/>
                <a:lumOff val="55000"/>
              </a:schemeClr>
            </a:gs>
            <a:gs pos="75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AA560-E039-AD44-8F89-148AA4A4B047}"/>
              </a:ext>
            </a:extLst>
          </p:cNvPr>
          <p:cNvSpPr>
            <a:spLocks noGrp="1"/>
          </p:cNvSpPr>
          <p:nvPr>
            <p:ph type="title"/>
          </p:nvPr>
        </p:nvSpPr>
        <p:spPr>
          <a:xfrm>
            <a:off x="640080" y="325369"/>
            <a:ext cx="4368602" cy="1956841"/>
          </a:xfrm>
        </p:spPr>
        <p:txBody>
          <a:bodyPr anchor="b">
            <a:normAutofit/>
          </a:bodyPr>
          <a:lstStyle/>
          <a:p>
            <a:r>
              <a:rPr lang="en-US" sz="4600" b="1" dirty="0">
                <a:latin typeface="+mn-lt"/>
              </a:rPr>
              <a:t>Everyone’s writing is Unique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A7DA2B-18CD-CE49-82B8-1EDB7DEE5997}"/>
              </a:ext>
            </a:extLst>
          </p:cNvPr>
          <p:cNvSpPr>
            <a:spLocks noGrp="1"/>
          </p:cNvSpPr>
          <p:nvPr>
            <p:ph idx="1"/>
          </p:nvPr>
        </p:nvSpPr>
        <p:spPr>
          <a:xfrm>
            <a:off x="640080" y="2872899"/>
            <a:ext cx="4243589" cy="3320668"/>
          </a:xfrm>
        </p:spPr>
        <p:txBody>
          <a:bodyPr>
            <a:normAutofit/>
          </a:bodyPr>
          <a:lstStyle/>
          <a:p>
            <a:r>
              <a:rPr lang="en-US" b="1" dirty="0"/>
              <a:t>Because everyone’s signature is personal and individualized, Signatures are identifiable and legally binding.</a:t>
            </a:r>
          </a:p>
        </p:txBody>
      </p:sp>
      <p:pic>
        <p:nvPicPr>
          <p:cNvPr id="5" name="Picture 4" descr="A picture containing text, indoor, document&#10;&#10;Description automatically generated">
            <a:extLst>
              <a:ext uri="{FF2B5EF4-FFF2-40B4-BE49-F238E27FC236}">
                <a16:creationId xmlns:a16="http://schemas.microsoft.com/office/drawing/2014/main" id="{93FD1ED0-FCA8-AD4F-ACF0-5551CF342044}"/>
              </a:ext>
            </a:extLst>
          </p:cNvPr>
          <p:cNvPicPr>
            <a:picLocks noChangeAspect="1"/>
          </p:cNvPicPr>
          <p:nvPr/>
        </p:nvPicPr>
        <p:blipFill rotWithShape="1">
          <a:blip r:embed="rId3"/>
          <a:srcRect l="23605" r="111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014585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2000">
              <a:schemeClr val="accent1">
                <a:alpha val="72000"/>
                <a:lumMod val="2000"/>
                <a:lumOff val="98000"/>
              </a:schemeClr>
            </a:gs>
            <a:gs pos="68000">
              <a:schemeClr val="accent1">
                <a:lumMod val="45000"/>
                <a:lumOff val="55000"/>
              </a:schemeClr>
            </a:gs>
            <a:gs pos="57000">
              <a:schemeClr val="accent1">
                <a:lumMod val="45000"/>
                <a:lumOff val="55000"/>
              </a:schemeClr>
            </a:gs>
            <a:gs pos="69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67F92-E860-BD4C-A566-E6FAB005FB5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mn-lt"/>
              </a:rPr>
              <a:t>Do Signatures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C9930D-911C-DC49-8B93-05F80BEB4875}"/>
              </a:ext>
            </a:extLst>
          </p:cNvPr>
          <p:cNvSpPr>
            <a:spLocks noGrp="1"/>
          </p:cNvSpPr>
          <p:nvPr>
            <p:ph idx="1"/>
          </p:nvPr>
        </p:nvSpPr>
        <p:spPr>
          <a:xfrm>
            <a:off x="4447308" y="591344"/>
            <a:ext cx="6906491" cy="5585619"/>
          </a:xfrm>
        </p:spPr>
        <p:txBody>
          <a:bodyPr anchor="ctr">
            <a:normAutofit/>
          </a:bodyPr>
          <a:lstStyle/>
          <a:p>
            <a:r>
              <a:rPr lang="en-US" b="1" dirty="0"/>
              <a:t>Yes!  Signatures do change over a lifetime.  </a:t>
            </a:r>
          </a:p>
          <a:p>
            <a:pPr lvl="1"/>
            <a:r>
              <a:rPr lang="en-US" sz="2800" b="1" dirty="0"/>
              <a:t>Temporary changes may be due to an event (such as an auto accident, or assault, broken arm, etc.) or due to medical or chemical events in the body (alcohol, drugs). </a:t>
            </a:r>
          </a:p>
          <a:p>
            <a:pPr lvl="1">
              <a:spcBef>
                <a:spcPts val="1200"/>
              </a:spcBef>
            </a:pPr>
            <a:r>
              <a:rPr lang="en-US" sz="2800" b="1" dirty="0"/>
              <a:t>Age does take its toll on the body, just as does extended health issue. Tremors, micrographia, and variable pressure  are common in this instance.</a:t>
            </a:r>
          </a:p>
          <a:p>
            <a:pPr marL="0" indent="0">
              <a:buNone/>
            </a:pPr>
            <a:endParaRPr lang="en-US" sz="1400" dirty="0"/>
          </a:p>
        </p:txBody>
      </p:sp>
    </p:spTree>
    <p:extLst>
      <p:ext uri="{BB962C8B-B14F-4D97-AF65-F5344CB8AC3E}">
        <p14:creationId xmlns:p14="http://schemas.microsoft.com/office/powerpoint/2010/main" val="18068038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1">
                <a:lumMod val="37000"/>
                <a:lumOff val="63000"/>
                <a:alpha val="68000"/>
              </a:schemeClr>
            </a:gs>
            <a:gs pos="92000">
              <a:schemeClr val="accent1">
                <a:lumMod val="45000"/>
                <a:lumOff val="55000"/>
              </a:schemeClr>
            </a:gs>
            <a:gs pos="62824">
              <a:srgbClr val="E0E8F5"/>
            </a:gs>
            <a:gs pos="40000">
              <a:schemeClr val="accent1">
                <a:lumMod val="45000"/>
                <a:lumOff val="55000"/>
              </a:schemeClr>
            </a:gs>
            <a:gs pos="76000">
              <a:schemeClr val="accent1">
                <a:lumMod val="0"/>
                <a:lumOff val="1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3DD90D-3888-3846-88AD-FD8A6328640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Factors that affect Handwriting:</a:t>
            </a:r>
          </a:p>
        </p:txBody>
      </p:sp>
      <p:sp>
        <p:nvSpPr>
          <p:cNvPr id="3" name="Content Placeholder 2">
            <a:extLst>
              <a:ext uri="{FF2B5EF4-FFF2-40B4-BE49-F238E27FC236}">
                <a16:creationId xmlns:a16="http://schemas.microsoft.com/office/drawing/2014/main" id="{DBFFD98A-F156-0E4A-A706-34E23CBA986F}"/>
              </a:ext>
            </a:extLst>
          </p:cNvPr>
          <p:cNvSpPr>
            <a:spLocks noGrp="1"/>
          </p:cNvSpPr>
          <p:nvPr>
            <p:ph idx="1"/>
          </p:nvPr>
        </p:nvSpPr>
        <p:spPr>
          <a:xfrm>
            <a:off x="4367695" y="1106681"/>
            <a:ext cx="6555347" cy="5305271"/>
          </a:xfrm>
        </p:spPr>
        <p:txBody>
          <a:bodyPr anchor="ctr">
            <a:normAutofit/>
          </a:bodyPr>
          <a:lstStyle/>
          <a:p>
            <a:pPr marL="0" indent="0">
              <a:lnSpc>
                <a:spcPct val="50000"/>
              </a:lnSpc>
              <a:spcBef>
                <a:spcPts val="600"/>
              </a:spcBef>
              <a:buNone/>
            </a:pPr>
            <a:r>
              <a:rPr lang="en-US" sz="3600" b="1" dirty="0"/>
              <a:t>#1   Physical Influences;</a:t>
            </a:r>
          </a:p>
          <a:p>
            <a:pPr marL="0" indent="0">
              <a:lnSpc>
                <a:spcPct val="50000"/>
              </a:lnSpc>
              <a:spcBef>
                <a:spcPts val="600"/>
              </a:spcBef>
              <a:spcAft>
                <a:spcPts val="600"/>
              </a:spcAft>
              <a:buNone/>
            </a:pPr>
            <a:r>
              <a:rPr lang="en-US" sz="3600" b="1" dirty="0"/>
              <a:t>	</a:t>
            </a:r>
            <a:r>
              <a:rPr lang="en-US" sz="2400" b="1" dirty="0"/>
              <a:t>Age, Health, Injury, Fatigue, Chemicals</a:t>
            </a:r>
          </a:p>
          <a:p>
            <a:pPr marL="0" indent="0">
              <a:lnSpc>
                <a:spcPct val="50000"/>
              </a:lnSpc>
              <a:spcBef>
                <a:spcPts val="600"/>
              </a:spcBef>
              <a:spcAft>
                <a:spcPts val="600"/>
              </a:spcAft>
              <a:buNone/>
            </a:pPr>
            <a:r>
              <a:rPr lang="en-US" sz="2400" b="1" dirty="0"/>
              <a:t>	Hand/Eye Coordination</a:t>
            </a:r>
          </a:p>
          <a:p>
            <a:pPr marL="0" indent="0">
              <a:buNone/>
            </a:pPr>
            <a:r>
              <a:rPr lang="en-US" sz="3600" b="1" dirty="0"/>
              <a:t>#2   Mechanical Influences;</a:t>
            </a:r>
          </a:p>
          <a:p>
            <a:pPr marL="457200" lvl="1" indent="0">
              <a:buNone/>
            </a:pPr>
            <a:r>
              <a:rPr lang="en-US" b="1" dirty="0"/>
              <a:t>	</a:t>
            </a:r>
            <a:r>
              <a:rPr lang="en-US" sz="2000" b="1" dirty="0"/>
              <a:t>Paper,  Writing Instrument, Writing position</a:t>
            </a:r>
          </a:p>
          <a:p>
            <a:pPr marL="457200" lvl="1" indent="0">
              <a:buNone/>
            </a:pPr>
            <a:r>
              <a:rPr lang="en-US" sz="2000" b="1" dirty="0"/>
              <a:t>	Writing Surface, Guided hand</a:t>
            </a:r>
            <a:endParaRPr lang="en-US" sz="3600" b="1" dirty="0"/>
          </a:p>
          <a:p>
            <a:pPr marL="0" indent="0">
              <a:buNone/>
            </a:pPr>
            <a:r>
              <a:rPr lang="en-US" sz="3600" b="1" dirty="0"/>
              <a:t>#3   Psychological Influences;</a:t>
            </a:r>
          </a:p>
          <a:p>
            <a:pPr marL="0" indent="0">
              <a:buNone/>
            </a:pPr>
            <a:r>
              <a:rPr lang="en-US" sz="2400" b="1" dirty="0"/>
              <a:t>	Trauma, Anxiety, Duress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60248079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dirty="0"/>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793660" y="2599509"/>
            <a:ext cx="10143668" cy="3435531"/>
          </a:xfrm>
        </p:spPr>
        <p:txBody>
          <a:bodyPr anchor="ctr">
            <a:normAutofit/>
          </a:bodyPr>
          <a:lstStyle/>
          <a:p>
            <a:pPr marL="0" indent="0">
              <a:buNone/>
            </a:pPr>
            <a:r>
              <a:rPr lang="en-US" sz="3600" b="1" dirty="0"/>
              <a:t>Genuine Signatures</a:t>
            </a:r>
            <a:endParaRPr lang="en-US" dirty="0"/>
          </a:p>
          <a:p>
            <a:pPr lvl="1"/>
            <a:r>
              <a:rPr lang="en-US" b="1" dirty="0"/>
              <a:t>Natural line quality, rhythm and movement</a:t>
            </a:r>
          </a:p>
          <a:p>
            <a:pPr lvl="1"/>
            <a:r>
              <a:rPr lang="en-US" b="1" dirty="0"/>
              <a:t>Beginning and Ending strokes are tapered</a:t>
            </a:r>
          </a:p>
          <a:p>
            <a:pPr lvl="1"/>
            <a:r>
              <a:rPr lang="en-US" b="1" dirty="0"/>
              <a:t>Smooth Letter Connections</a:t>
            </a:r>
          </a:p>
          <a:p>
            <a:pPr lvl="1"/>
            <a:r>
              <a:rPr lang="en-US" b="1" dirty="0"/>
              <a:t>Each segment of the signature flows naturally to the next</a:t>
            </a:r>
          </a:p>
          <a:p>
            <a:pPr marL="0" indent="0">
              <a:buNone/>
            </a:pPr>
            <a:endParaRPr lang="en-US" sz="2400" dirty="0"/>
          </a:p>
          <a:p>
            <a:endParaRPr lang="en-US" sz="2400" dirty="0"/>
          </a:p>
        </p:txBody>
      </p:sp>
      <p:pic>
        <p:nvPicPr>
          <p:cNvPr id="13" name="Picture 12" descr="A picture containing hanger&#10;&#10;Description automatically generated">
            <a:extLst>
              <a:ext uri="{FF2B5EF4-FFF2-40B4-BE49-F238E27FC236}">
                <a16:creationId xmlns:a16="http://schemas.microsoft.com/office/drawing/2014/main" id="{75376A7F-4DC6-8E49-B7C8-21424EF0249B}"/>
              </a:ext>
            </a:extLst>
          </p:cNvPr>
          <p:cNvPicPr>
            <a:picLocks noChangeAspect="1"/>
          </p:cNvPicPr>
          <p:nvPr/>
        </p:nvPicPr>
        <p:blipFill>
          <a:blip r:embed="rId3"/>
          <a:stretch>
            <a:fillRect/>
          </a:stretch>
        </p:blipFill>
        <p:spPr>
          <a:xfrm>
            <a:off x="7224992" y="5280235"/>
            <a:ext cx="3747952" cy="1062852"/>
          </a:xfrm>
          <a:prstGeom prst="rect">
            <a:avLst/>
          </a:prstGeom>
        </p:spPr>
      </p:pic>
    </p:spTree>
    <p:extLst>
      <p:ext uri="{BB962C8B-B14F-4D97-AF65-F5344CB8AC3E}">
        <p14:creationId xmlns:p14="http://schemas.microsoft.com/office/powerpoint/2010/main" val="211971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989432" y="3203509"/>
            <a:ext cx="9987162" cy="2791257"/>
          </a:xfrm>
        </p:spPr>
        <p:txBody>
          <a:bodyPr anchor="ctr">
            <a:normAutofit fontScale="92500" lnSpcReduction="20000"/>
          </a:bodyPr>
          <a:lstStyle/>
          <a:p>
            <a:pPr marL="0" indent="0">
              <a:buNone/>
            </a:pPr>
            <a:r>
              <a:rPr lang="en-US" sz="4000" b="1" dirty="0"/>
              <a:t>Non-Genuine Signatures</a:t>
            </a:r>
          </a:p>
          <a:p>
            <a:pPr marL="0" indent="0">
              <a:buNone/>
            </a:pPr>
            <a:endParaRPr lang="en-US" sz="2400" b="1" dirty="0"/>
          </a:p>
          <a:p>
            <a:r>
              <a:rPr lang="en-US" sz="2400" b="1" dirty="0"/>
              <a:t>Disrupted line quality, rhythm &amp; movement</a:t>
            </a:r>
          </a:p>
          <a:p>
            <a:r>
              <a:rPr lang="en-US" sz="2400" b="1" dirty="0"/>
              <a:t>Hesitant, jerky, shaky, “Drawn”</a:t>
            </a:r>
          </a:p>
          <a:p>
            <a:r>
              <a:rPr lang="en-US" sz="2400" b="1" dirty="0"/>
              <a:t>Blunt beginnings and ending strokes</a:t>
            </a:r>
          </a:p>
          <a:p>
            <a:r>
              <a:rPr lang="en-US" sz="2400" b="1" dirty="0"/>
              <a:t>Angles instead of rounded curves</a:t>
            </a:r>
          </a:p>
          <a:p>
            <a:r>
              <a:rPr lang="en-US" sz="2400" b="1" dirty="0"/>
              <a:t>Pen-lifts and or pauses between segments of signature</a:t>
            </a:r>
          </a:p>
          <a:p>
            <a:endParaRPr lang="en-US" sz="2400" dirty="0"/>
          </a:p>
          <a:p>
            <a:endParaRPr lang="en-US" sz="2400" dirty="0"/>
          </a:p>
        </p:txBody>
      </p:sp>
      <p:pic>
        <p:nvPicPr>
          <p:cNvPr id="6" name="Picture 5" descr="Text, letter&#10;&#10;Description automatically generated">
            <a:extLst>
              <a:ext uri="{FF2B5EF4-FFF2-40B4-BE49-F238E27FC236}">
                <a16:creationId xmlns:a16="http://schemas.microsoft.com/office/drawing/2014/main" id="{1DAEF2B1-6957-F240-BB36-F608B90C3C3A}"/>
              </a:ext>
            </a:extLst>
          </p:cNvPr>
          <p:cNvPicPr>
            <a:picLocks noChangeAspect="1"/>
          </p:cNvPicPr>
          <p:nvPr/>
        </p:nvPicPr>
        <p:blipFill>
          <a:blip r:embed="rId3"/>
          <a:stretch>
            <a:fillRect/>
          </a:stretch>
        </p:blipFill>
        <p:spPr>
          <a:xfrm>
            <a:off x="6423284" y="2697068"/>
            <a:ext cx="4801769" cy="2412940"/>
          </a:xfrm>
          <a:prstGeom prst="rect">
            <a:avLst/>
          </a:prstGeom>
        </p:spPr>
      </p:pic>
    </p:spTree>
    <p:extLst>
      <p:ext uri="{BB962C8B-B14F-4D97-AF65-F5344CB8AC3E}">
        <p14:creationId xmlns:p14="http://schemas.microsoft.com/office/powerpoint/2010/main" val="295832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341710" y="2220492"/>
            <a:ext cx="10167956" cy="3214698"/>
          </a:xfrm>
        </p:spPr>
        <p:txBody>
          <a:bodyPr anchor="ctr">
            <a:normAutofit/>
          </a:bodyPr>
          <a:lstStyle/>
          <a:p>
            <a:pPr marL="0" indent="0">
              <a:buNone/>
            </a:pPr>
            <a:r>
              <a:rPr lang="en-US" sz="4000" b="1" dirty="0"/>
              <a:t>Signature Variables</a:t>
            </a:r>
          </a:p>
          <a:p>
            <a:pPr marL="0" indent="0">
              <a:buNone/>
            </a:pPr>
            <a:endParaRPr lang="en-US" sz="2400" b="1" dirty="0"/>
          </a:p>
          <a:p>
            <a:r>
              <a:rPr lang="en-US" sz="2400" b="1" dirty="0"/>
              <a:t>Normal changes occur in everyone’s writing or signature.</a:t>
            </a:r>
          </a:p>
          <a:p>
            <a:r>
              <a:rPr lang="en-US" sz="2400" b="1" dirty="0"/>
              <a:t>Some variations within a person’s signature is one </a:t>
            </a:r>
            <a:br>
              <a:rPr lang="en-US" sz="2400" b="1" dirty="0"/>
            </a:br>
            <a:r>
              <a:rPr lang="en-US" sz="2400" b="1" dirty="0"/>
              <a:t>indication of “genuineness.”</a:t>
            </a:r>
          </a:p>
        </p:txBody>
      </p:sp>
      <p:pic>
        <p:nvPicPr>
          <p:cNvPr id="5" name="Picture 4" descr="Text, letter&#10;&#10;Description automatically generated">
            <a:extLst>
              <a:ext uri="{FF2B5EF4-FFF2-40B4-BE49-F238E27FC236}">
                <a16:creationId xmlns:a16="http://schemas.microsoft.com/office/drawing/2014/main" id="{9D13063D-012B-B748-ABF2-E9602C1A2E41}"/>
              </a:ext>
            </a:extLst>
          </p:cNvPr>
          <p:cNvPicPr>
            <a:picLocks noChangeAspect="1"/>
          </p:cNvPicPr>
          <p:nvPr/>
        </p:nvPicPr>
        <p:blipFill>
          <a:blip r:embed="rId3"/>
          <a:stretch>
            <a:fillRect/>
          </a:stretch>
        </p:blipFill>
        <p:spPr>
          <a:xfrm>
            <a:off x="7852868" y="2389218"/>
            <a:ext cx="3162300" cy="3352800"/>
          </a:xfrm>
          <a:prstGeom prst="rect">
            <a:avLst/>
          </a:prstGeom>
        </p:spPr>
      </p:pic>
    </p:spTree>
    <p:extLst>
      <p:ext uri="{BB962C8B-B14F-4D97-AF65-F5344CB8AC3E}">
        <p14:creationId xmlns:p14="http://schemas.microsoft.com/office/powerpoint/2010/main" val="3045798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37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515159" y="2412991"/>
            <a:ext cx="10512381" cy="2160627"/>
          </a:xfrm>
        </p:spPr>
        <p:txBody>
          <a:bodyPr anchor="ctr">
            <a:normAutofit/>
          </a:bodyPr>
          <a:lstStyle/>
          <a:p>
            <a:pPr marL="0" indent="0">
              <a:buNone/>
            </a:pPr>
            <a:r>
              <a:rPr lang="en-US" sz="4000" b="1" dirty="0"/>
              <a:t>Signature Variables over Time</a:t>
            </a:r>
          </a:p>
          <a:p>
            <a:pPr marL="0" indent="0">
              <a:buNone/>
            </a:pPr>
            <a:endParaRPr lang="en-US" sz="2400" dirty="0"/>
          </a:p>
          <a:p>
            <a:pPr marL="0" indent="0">
              <a:buNone/>
            </a:pPr>
            <a:endParaRPr lang="en-US" sz="2400" dirty="0"/>
          </a:p>
          <a:p>
            <a:endParaRPr lang="en-US" sz="2400" dirty="0"/>
          </a:p>
        </p:txBody>
      </p:sp>
      <p:pic>
        <p:nvPicPr>
          <p:cNvPr id="5" name="Picture 4">
            <a:extLst>
              <a:ext uri="{FF2B5EF4-FFF2-40B4-BE49-F238E27FC236}">
                <a16:creationId xmlns:a16="http://schemas.microsoft.com/office/drawing/2014/main" id="{6AD216A2-1100-0A4E-A338-0603893B9AB0}"/>
              </a:ext>
            </a:extLst>
          </p:cNvPr>
          <p:cNvPicPr>
            <a:picLocks noChangeAspect="1"/>
          </p:cNvPicPr>
          <p:nvPr/>
        </p:nvPicPr>
        <p:blipFill>
          <a:blip r:embed="rId3"/>
          <a:stretch>
            <a:fillRect/>
          </a:stretch>
        </p:blipFill>
        <p:spPr>
          <a:xfrm>
            <a:off x="6432424" y="3709730"/>
            <a:ext cx="4451350" cy="2326189"/>
          </a:xfrm>
          <a:prstGeom prst="rect">
            <a:avLst/>
          </a:prstGeom>
        </p:spPr>
      </p:pic>
      <p:pic>
        <p:nvPicPr>
          <p:cNvPr id="4" name="Picture 3">
            <a:extLst>
              <a:ext uri="{FF2B5EF4-FFF2-40B4-BE49-F238E27FC236}">
                <a16:creationId xmlns:a16="http://schemas.microsoft.com/office/drawing/2014/main" id="{033795A7-FF2D-D54E-94A8-76480E305639}"/>
              </a:ext>
            </a:extLst>
          </p:cNvPr>
          <p:cNvPicPr>
            <a:picLocks noChangeAspect="1"/>
          </p:cNvPicPr>
          <p:nvPr/>
        </p:nvPicPr>
        <p:blipFill>
          <a:blip r:embed="rId4"/>
          <a:stretch>
            <a:fillRect/>
          </a:stretch>
        </p:blipFill>
        <p:spPr>
          <a:xfrm>
            <a:off x="1060450" y="3759486"/>
            <a:ext cx="4311524" cy="2036732"/>
          </a:xfrm>
          <a:prstGeom prst="rect">
            <a:avLst/>
          </a:prstGeom>
        </p:spPr>
      </p:pic>
    </p:spTree>
    <p:extLst>
      <p:ext uri="{BB962C8B-B14F-4D97-AF65-F5344CB8AC3E}">
        <p14:creationId xmlns:p14="http://schemas.microsoft.com/office/powerpoint/2010/main" val="42070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5000"/>
                <a:lumOff val="55000"/>
              </a:schemeClr>
            </a:gs>
            <a:gs pos="56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8ECCD2-177C-4A4A-B2FF-CF01FFB58018}"/>
              </a:ext>
            </a:extLst>
          </p:cNvPr>
          <p:cNvSpPr>
            <a:spLocks noGrp="1"/>
          </p:cNvSpPr>
          <p:nvPr>
            <p:ph type="title"/>
          </p:nvPr>
        </p:nvSpPr>
        <p:spPr>
          <a:xfrm>
            <a:off x="808638" y="386930"/>
            <a:ext cx="9236700" cy="1188950"/>
          </a:xfrm>
        </p:spPr>
        <p:txBody>
          <a:bodyPr anchor="b">
            <a:normAutofit/>
          </a:bodyPr>
          <a:lstStyle/>
          <a:p>
            <a:r>
              <a:rPr lang="en-US" sz="5400" b="1" dirty="0">
                <a:latin typeface="+mn-lt"/>
              </a:rPr>
              <a:t>Principles and Theories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CB0503-7A71-E64A-B5DF-903BC2580861}"/>
              </a:ext>
            </a:extLst>
          </p:cNvPr>
          <p:cNvSpPr>
            <a:spLocks noGrp="1"/>
          </p:cNvSpPr>
          <p:nvPr>
            <p:ph idx="1"/>
          </p:nvPr>
        </p:nvSpPr>
        <p:spPr>
          <a:xfrm>
            <a:off x="554530" y="2780068"/>
            <a:ext cx="10311943" cy="2982779"/>
          </a:xfrm>
        </p:spPr>
        <p:txBody>
          <a:bodyPr anchor="ctr">
            <a:normAutofit fontScale="55000" lnSpcReduction="20000"/>
          </a:bodyPr>
          <a:lstStyle/>
          <a:p>
            <a:pPr marL="0" indent="0">
              <a:buNone/>
            </a:pPr>
            <a:r>
              <a:rPr lang="en-US" sz="6500" b="1" dirty="0"/>
              <a:t>Pictorial Appearance of Signatures</a:t>
            </a:r>
            <a:br>
              <a:rPr lang="en-US" sz="6500" dirty="0"/>
            </a:br>
            <a:endParaRPr lang="en-US" sz="6500" dirty="0"/>
          </a:p>
          <a:p>
            <a:r>
              <a:rPr lang="en-US" sz="5100" b="1" dirty="0"/>
              <a:t>The overall effect or “look” of the signature</a:t>
            </a:r>
          </a:p>
          <a:p>
            <a:r>
              <a:rPr lang="en-US" sz="5100" b="1" dirty="0"/>
              <a:t>The initial impression – the first to strike one’s eye</a:t>
            </a:r>
          </a:p>
          <a:p>
            <a:r>
              <a:rPr lang="en-US" sz="5100" b="1" dirty="0"/>
              <a:t>Making the signature immediately recognizable</a:t>
            </a:r>
          </a:p>
          <a:p>
            <a:pPr>
              <a:lnSpc>
                <a:spcPct val="100000"/>
              </a:lnSpc>
            </a:pPr>
            <a:r>
              <a:rPr lang="en-US" sz="5100" b="1" dirty="0"/>
              <a:t>Governed by size, slant, arrangement, spacing, degree of simplification or elaboration, etc.</a:t>
            </a:r>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329648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2BFE-0A3B-254B-BE6E-4206441D2F87}"/>
              </a:ext>
            </a:extLst>
          </p:cNvPr>
          <p:cNvSpPr>
            <a:spLocks noGrp="1"/>
          </p:cNvSpPr>
          <p:nvPr>
            <p:ph type="title"/>
          </p:nvPr>
        </p:nvSpPr>
        <p:spPr>
          <a:xfrm>
            <a:off x="7464614" y="317241"/>
            <a:ext cx="4087306" cy="6083559"/>
          </a:xfrm>
          <a:noFill/>
        </p:spPr>
        <p:txBody>
          <a:bodyPr vert="horz" lIns="91440" tIns="45720" rIns="91440" bIns="45720" rtlCol="0" anchor="b">
            <a:normAutofit fontScale="90000"/>
          </a:bodyPr>
          <a:lstStyle/>
          <a:p>
            <a:pPr>
              <a:lnSpc>
                <a:spcPct val="100000"/>
              </a:lnSpc>
              <a:spcBef>
                <a:spcPts val="600"/>
              </a:spcBef>
              <a:spcAft>
                <a:spcPts val="600"/>
              </a:spcAft>
            </a:pPr>
            <a:r>
              <a:rPr lang="en-US" sz="2400" b="1" dirty="0"/>
              <a:t>Voting by Mail is easy but presents unique challenges.</a:t>
            </a:r>
            <a:br>
              <a:rPr lang="en-US" sz="2400" b="1" dirty="0"/>
            </a:br>
            <a:br>
              <a:rPr lang="en-US" sz="2400" b="1" dirty="0"/>
            </a:br>
            <a:r>
              <a:rPr lang="en-US" sz="2400" b="1" dirty="0"/>
              <a:t>1. The voter is not present when </a:t>
            </a:r>
            <a:br>
              <a:rPr lang="en-US" sz="2400" b="1" dirty="0"/>
            </a:br>
            <a:r>
              <a:rPr lang="en-US" sz="2400" b="1" dirty="0"/>
              <a:t>     casting their Ballot.</a:t>
            </a:r>
            <a:br>
              <a:rPr lang="en-US" sz="2400" b="1" dirty="0"/>
            </a:br>
            <a:r>
              <a:rPr lang="en-US" sz="2400" b="1" dirty="0"/>
              <a:t>2.  Election Judges can not </a:t>
            </a:r>
            <a:br>
              <a:rPr lang="en-US" sz="2400" b="1" dirty="0"/>
            </a:br>
            <a:r>
              <a:rPr lang="en-US" sz="2400" b="1" dirty="0"/>
              <a:t>     visually identify the voter and</a:t>
            </a:r>
            <a:br>
              <a:rPr lang="en-US" sz="2400" b="1" dirty="0"/>
            </a:br>
            <a:r>
              <a:rPr lang="en-US" sz="2400" b="1" dirty="0"/>
              <a:t>     converse with them.</a:t>
            </a:r>
            <a:br>
              <a:rPr lang="en-US" sz="2400" b="1" dirty="0"/>
            </a:br>
            <a:r>
              <a:rPr lang="en-US" sz="2400" b="1" dirty="0"/>
              <a:t> 3. The signature on the Ballot </a:t>
            </a:r>
            <a:br>
              <a:rPr lang="en-US" sz="2400" b="1" dirty="0"/>
            </a:br>
            <a:r>
              <a:rPr lang="en-US" sz="2400" b="1" dirty="0"/>
              <a:t>      Return Envelope is the only</a:t>
            </a:r>
            <a:br>
              <a:rPr lang="en-US" sz="2400" b="1" dirty="0"/>
            </a:br>
            <a:r>
              <a:rPr lang="en-US" sz="2400" b="1" dirty="0"/>
              <a:t>      means to determine if the voter</a:t>
            </a:r>
            <a:br>
              <a:rPr lang="en-US" sz="2400" b="1" dirty="0"/>
            </a:br>
            <a:r>
              <a:rPr lang="en-US" sz="2400" b="1" dirty="0"/>
              <a:t>      is actually the person casting </a:t>
            </a:r>
            <a:br>
              <a:rPr lang="en-US" sz="2400" b="1" dirty="0"/>
            </a:br>
            <a:r>
              <a:rPr lang="en-US" sz="2400" b="1" dirty="0"/>
              <a:t>      the ballot.</a:t>
            </a:r>
            <a:br>
              <a:rPr lang="en-US" sz="2400" b="1" dirty="0"/>
            </a:br>
            <a:r>
              <a:rPr lang="en-US" sz="2400" b="1" dirty="0"/>
              <a:t>  4. Election Judges will be </a:t>
            </a:r>
            <a:br>
              <a:rPr lang="en-US" sz="2400" b="1" dirty="0"/>
            </a:br>
            <a:r>
              <a:rPr lang="en-US" sz="2400" b="1" dirty="0"/>
              <a:t>      reviewing a high volume of</a:t>
            </a:r>
            <a:br>
              <a:rPr lang="en-US" sz="2400" b="1" dirty="0"/>
            </a:br>
            <a:r>
              <a:rPr lang="en-US" sz="2400" b="1" dirty="0"/>
              <a:t>      signatures as VBM Ballots are</a:t>
            </a:r>
            <a:br>
              <a:rPr lang="en-US" sz="2400" b="1" dirty="0"/>
            </a:br>
            <a:r>
              <a:rPr lang="en-US" sz="2400" b="1" dirty="0"/>
              <a:t>      processed.</a:t>
            </a:r>
            <a:br>
              <a:rPr lang="en-US" sz="2400" b="1" dirty="0"/>
            </a:br>
            <a:r>
              <a:rPr lang="en-US" sz="2400" b="1" dirty="0"/>
              <a:t>    </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132080D0-447C-244B-BC04-A94F5FB61E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252" y="10"/>
            <a:ext cx="4571993"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5798721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1">
                <a:lumMod val="27000"/>
                <a:lumOff val="73000"/>
              </a:schemeClr>
            </a:gs>
            <a:gs pos="25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rPr>
              <a:t>Simple Forgery</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“Simple Forgery” is just signing another’s name. There is no intent to imitate the authentic signature</a:t>
            </a:r>
          </a:p>
        </p:txBody>
      </p:sp>
      <p:pic>
        <p:nvPicPr>
          <p:cNvPr id="5" name="Picture 4" descr="Text, letter&#10;&#10;Description automatically generated">
            <a:extLst>
              <a:ext uri="{FF2B5EF4-FFF2-40B4-BE49-F238E27FC236}">
                <a16:creationId xmlns:a16="http://schemas.microsoft.com/office/drawing/2014/main" id="{2893E65A-C012-7146-A2FD-96F03BA6C298}"/>
              </a:ext>
            </a:extLst>
          </p:cNvPr>
          <p:cNvPicPr>
            <a:picLocks noChangeAspect="1"/>
          </p:cNvPicPr>
          <p:nvPr/>
        </p:nvPicPr>
        <p:blipFill>
          <a:blip r:embed="rId3"/>
          <a:stretch>
            <a:fillRect/>
          </a:stretch>
        </p:blipFill>
        <p:spPr>
          <a:xfrm>
            <a:off x="5150715" y="1952797"/>
            <a:ext cx="6539075" cy="4086921"/>
          </a:xfrm>
          <a:prstGeom prst="rect">
            <a:avLst/>
          </a:prstGeom>
        </p:spPr>
      </p:pic>
      <p:sp>
        <p:nvSpPr>
          <p:cNvPr id="4" name="TextBox 3"/>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54352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5000">
              <a:schemeClr val="accent1">
                <a:lumMod val="27000"/>
                <a:lumOff val="73000"/>
                <a:alpha val="94000"/>
              </a:schemeClr>
            </a:gs>
            <a:gs pos="46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E30BA3C-AA5A-C04E-BA24-FAD903E0C89A}"/>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rPr>
              <a:t>Simulation</a:t>
            </a:r>
          </a:p>
        </p:txBody>
      </p:sp>
      <p:sp>
        <p:nvSpPr>
          <p:cNvPr id="3" name="Content Placeholder 2">
            <a:extLst>
              <a:ext uri="{FF2B5EF4-FFF2-40B4-BE49-F238E27FC236}">
                <a16:creationId xmlns:a16="http://schemas.microsoft.com/office/drawing/2014/main" id="{339B89A5-8EB6-894E-8BCA-05CB359D449B}"/>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“Simulation” is making a free-hand imitation of a signature (essentially a drawing of someone else’s signature)</a:t>
            </a:r>
          </a:p>
        </p:txBody>
      </p:sp>
      <p:pic>
        <p:nvPicPr>
          <p:cNvPr id="5" name="Picture 4" descr="Text, letter&#10;&#10;Description automatically generated">
            <a:extLst>
              <a:ext uri="{FF2B5EF4-FFF2-40B4-BE49-F238E27FC236}">
                <a16:creationId xmlns:a16="http://schemas.microsoft.com/office/drawing/2014/main" id="{E25946C2-EE63-7445-A16A-F0787BD73F25}"/>
              </a:ext>
            </a:extLst>
          </p:cNvPr>
          <p:cNvPicPr>
            <a:picLocks noChangeAspect="1"/>
          </p:cNvPicPr>
          <p:nvPr/>
        </p:nvPicPr>
        <p:blipFill>
          <a:blip r:embed="rId3"/>
          <a:stretch>
            <a:fillRect/>
          </a:stretch>
        </p:blipFill>
        <p:spPr>
          <a:xfrm>
            <a:off x="4998268" y="1511914"/>
            <a:ext cx="6539075" cy="3514751"/>
          </a:xfrm>
          <a:prstGeom prst="rect">
            <a:avLst/>
          </a:prstGeom>
        </p:spPr>
      </p:pic>
      <p:sp>
        <p:nvSpPr>
          <p:cNvPr id="11" name="TextBox 10"/>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778704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39635" y="998002"/>
            <a:ext cx="3190184" cy="1471959"/>
          </a:xfrm>
        </p:spPr>
        <p:txBody>
          <a:bodyPr>
            <a:normAutofit/>
          </a:bodyPr>
          <a:lstStyle/>
          <a:p>
            <a:r>
              <a:rPr lang="en-US" sz="3600" b="1" dirty="0">
                <a:solidFill>
                  <a:srgbClr val="FFFFFF"/>
                </a:solidFill>
                <a:latin typeface="+mn-lt"/>
              </a:rPr>
              <a:t>Transferred Signature</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fontScale="92500"/>
          </a:bodyPr>
          <a:lstStyle/>
          <a:p>
            <a:r>
              <a:rPr lang="en-US" sz="2400" dirty="0">
                <a:solidFill>
                  <a:srgbClr val="FEFFFF"/>
                </a:solidFill>
              </a:rPr>
              <a:t>This is the classic “Cut and Paste”.   Some forgers actually cut and paste and then make photocopies to eliminate the edges of the paper; or a digital cut and paste from document to document. </a:t>
            </a:r>
          </a:p>
        </p:txBody>
      </p:sp>
      <p:pic>
        <p:nvPicPr>
          <p:cNvPr id="6" name="Picture 5" descr="Text, letter&#10;&#10;Description automatically generated">
            <a:extLst>
              <a:ext uri="{FF2B5EF4-FFF2-40B4-BE49-F238E27FC236}">
                <a16:creationId xmlns:a16="http://schemas.microsoft.com/office/drawing/2014/main" id="{3F1A4EEC-D9E6-3F48-921B-CE6AF4224226}"/>
              </a:ext>
            </a:extLst>
          </p:cNvPr>
          <p:cNvPicPr>
            <a:picLocks noChangeAspect="1"/>
          </p:cNvPicPr>
          <p:nvPr/>
        </p:nvPicPr>
        <p:blipFill>
          <a:blip r:embed="rId3"/>
          <a:stretch>
            <a:fillRect/>
          </a:stretch>
        </p:blipFill>
        <p:spPr>
          <a:xfrm>
            <a:off x="4829298" y="1422781"/>
            <a:ext cx="7359654" cy="4012437"/>
          </a:xfrm>
          <a:prstGeom prst="rect">
            <a:avLst/>
          </a:prstGeom>
        </p:spPr>
      </p:pic>
      <p:sp>
        <p:nvSpPr>
          <p:cNvPr id="11" name="TextBox 10"/>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295050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939C202-C80E-E84A-BD9C-4FFC19CD713C}"/>
              </a:ext>
            </a:extLst>
          </p:cNvPr>
          <p:cNvSpPr>
            <a:spLocks noGrp="1"/>
          </p:cNvSpPr>
          <p:nvPr>
            <p:ph type="title"/>
          </p:nvPr>
        </p:nvSpPr>
        <p:spPr>
          <a:xfrm>
            <a:off x="1146879" y="998002"/>
            <a:ext cx="3182940" cy="1471959"/>
          </a:xfrm>
        </p:spPr>
        <p:txBody>
          <a:bodyPr>
            <a:normAutofit/>
          </a:bodyPr>
          <a:lstStyle/>
          <a:p>
            <a:r>
              <a:rPr lang="en-US" sz="3600" b="1" dirty="0">
                <a:solidFill>
                  <a:srgbClr val="FFFFFF"/>
                </a:solidFill>
                <a:latin typeface="+mn-lt"/>
              </a:rPr>
              <a:t>Traced Forgery</a:t>
            </a:r>
          </a:p>
        </p:txBody>
      </p:sp>
      <p:sp>
        <p:nvSpPr>
          <p:cNvPr id="3" name="Content Placeholder 2">
            <a:extLst>
              <a:ext uri="{FF2B5EF4-FFF2-40B4-BE49-F238E27FC236}">
                <a16:creationId xmlns:a16="http://schemas.microsoft.com/office/drawing/2014/main" id="{73090B72-8105-BC48-8F2B-5C566D10B3B4}"/>
              </a:ext>
            </a:extLst>
          </p:cNvPr>
          <p:cNvSpPr>
            <a:spLocks noGrp="1"/>
          </p:cNvSpPr>
          <p:nvPr>
            <p:ph idx="1"/>
          </p:nvPr>
        </p:nvSpPr>
        <p:spPr>
          <a:xfrm>
            <a:off x="1139635" y="2546161"/>
            <a:ext cx="3200451" cy="2985929"/>
          </a:xfrm>
        </p:spPr>
        <p:txBody>
          <a:bodyPr anchor="t">
            <a:normAutofit/>
          </a:bodyPr>
          <a:lstStyle/>
          <a:p>
            <a:r>
              <a:rPr lang="en-US" sz="2400" dirty="0">
                <a:solidFill>
                  <a:srgbClr val="FEFFFF"/>
                </a:solidFill>
              </a:rPr>
              <a:t>“Traced Forgery” is using the original signature as a template and then they actually trace the signature. </a:t>
            </a:r>
          </a:p>
        </p:txBody>
      </p:sp>
      <p:pic>
        <p:nvPicPr>
          <p:cNvPr id="11" name="Picture 10" descr="Text, letter&#10;&#10;Description automatically generated">
            <a:extLst>
              <a:ext uri="{FF2B5EF4-FFF2-40B4-BE49-F238E27FC236}">
                <a16:creationId xmlns:a16="http://schemas.microsoft.com/office/drawing/2014/main" id="{DC2A6061-36FD-2343-A0BE-AB165F87D1F6}"/>
              </a:ext>
            </a:extLst>
          </p:cNvPr>
          <p:cNvPicPr>
            <a:picLocks noChangeAspect="1"/>
          </p:cNvPicPr>
          <p:nvPr/>
        </p:nvPicPr>
        <p:blipFill>
          <a:blip r:embed="rId3"/>
          <a:stretch>
            <a:fillRect/>
          </a:stretch>
        </p:blipFill>
        <p:spPr>
          <a:xfrm>
            <a:off x="4895555" y="1897631"/>
            <a:ext cx="6484368" cy="3528412"/>
          </a:xfrm>
          <a:prstGeom prst="rect">
            <a:avLst/>
          </a:prstGeom>
        </p:spPr>
      </p:pic>
      <p:sp>
        <p:nvSpPr>
          <p:cNvPr id="13" name="TextBox 12"/>
          <p:cNvSpPr txBox="1"/>
          <p:nvPr/>
        </p:nvSpPr>
        <p:spPr>
          <a:xfrm>
            <a:off x="5150714" y="600994"/>
            <a:ext cx="6539075" cy="707886"/>
          </a:xfrm>
          <a:prstGeom prst="rect">
            <a:avLst/>
          </a:prstGeom>
          <a:noFill/>
        </p:spPr>
        <p:txBody>
          <a:bodyPr wrap="square" rtlCol="0">
            <a:spAutoFit/>
          </a:bodyPr>
          <a:lstStyle/>
          <a:p>
            <a:r>
              <a:rPr lang="en-US" sz="4000" b="1" dirty="0"/>
              <a:t>Types of Forged Signatures</a:t>
            </a:r>
          </a:p>
        </p:txBody>
      </p:sp>
    </p:spTree>
    <p:extLst>
      <p:ext uri="{BB962C8B-B14F-4D97-AF65-F5344CB8AC3E}">
        <p14:creationId xmlns:p14="http://schemas.microsoft.com/office/powerpoint/2010/main" val="1203368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98EFDF-A1E3-774D-A6AE-9D5FEC9B6517}"/>
              </a:ext>
            </a:extLst>
          </p:cNvPr>
          <p:cNvSpPr>
            <a:spLocks noGrp="1"/>
          </p:cNvSpPr>
          <p:nvPr>
            <p:ph type="title"/>
          </p:nvPr>
        </p:nvSpPr>
        <p:spPr>
          <a:xfrm>
            <a:off x="579121" y="628716"/>
            <a:ext cx="4539144" cy="3117038"/>
          </a:xfrm>
        </p:spPr>
        <p:txBody>
          <a:bodyPr anchor="ctr">
            <a:normAutofit/>
          </a:bodyPr>
          <a:lstStyle/>
          <a:p>
            <a:r>
              <a:rPr lang="en-US" sz="4000" b="1" dirty="0">
                <a:latin typeface="+mn-lt"/>
              </a:rPr>
              <a:t>To consider a signature as genuine:</a:t>
            </a:r>
          </a:p>
        </p:txBody>
      </p:sp>
      <p:sp>
        <p:nvSpPr>
          <p:cNvPr id="3" name="Content Placeholder 2">
            <a:extLst>
              <a:ext uri="{FF2B5EF4-FFF2-40B4-BE49-F238E27FC236}">
                <a16:creationId xmlns:a16="http://schemas.microsoft.com/office/drawing/2014/main" id="{0EDB3F00-37BC-B842-9945-AC44697119A9}"/>
              </a:ext>
            </a:extLst>
          </p:cNvPr>
          <p:cNvSpPr>
            <a:spLocks noGrp="1"/>
          </p:cNvSpPr>
          <p:nvPr>
            <p:ph idx="1"/>
          </p:nvPr>
        </p:nvSpPr>
        <p:spPr>
          <a:xfrm>
            <a:off x="6374219" y="994145"/>
            <a:ext cx="5156364" cy="4832498"/>
          </a:xfrm>
        </p:spPr>
        <p:txBody>
          <a:bodyPr anchor="ctr">
            <a:normAutofit/>
          </a:bodyPr>
          <a:lstStyle/>
          <a:p>
            <a:r>
              <a:rPr lang="en-US" sz="3200" b="1" dirty="0"/>
              <a:t>There must be:</a:t>
            </a:r>
            <a:br>
              <a:rPr lang="en-US" sz="3200" b="1" dirty="0"/>
            </a:br>
            <a:endParaRPr lang="en-US" sz="3200" b="1" dirty="0"/>
          </a:p>
          <a:p>
            <a:pPr lvl="1"/>
            <a:r>
              <a:rPr lang="en-US" sz="3200" b="1" dirty="0"/>
              <a:t>Significant agreement between the questioned and known signatures.</a:t>
            </a:r>
          </a:p>
          <a:p>
            <a:pPr marL="457200" lvl="1" indent="0">
              <a:buNone/>
            </a:pPr>
            <a:endParaRPr lang="en-US" sz="3200" b="1" dirty="0"/>
          </a:p>
          <a:p>
            <a:pPr lvl="1"/>
            <a:r>
              <a:rPr lang="en-US" sz="3200" b="1" dirty="0"/>
              <a:t>And, NO unexplainable differences.</a:t>
            </a:r>
          </a:p>
        </p:txBody>
      </p:sp>
    </p:spTree>
    <p:extLst>
      <p:ext uri="{BB962C8B-B14F-4D97-AF65-F5344CB8AC3E}">
        <p14:creationId xmlns:p14="http://schemas.microsoft.com/office/powerpoint/2010/main" val="2007108042"/>
      </p:ext>
    </p:extLst>
  </p:cSld>
  <p:clrMapOvr>
    <a:overrideClrMapping bg1="dk1" tx1="lt1" bg2="dk2" tx2="lt2" accent1="accent1" accent2="accent2" accent3="accent3" accent4="accent4" accent5="accent5" accent6="accent6" hlink="hlink" folHlink="folHlink"/>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14E6-5257-C54B-8120-6F8E6F08ECF3}"/>
              </a:ext>
            </a:extLst>
          </p:cNvPr>
          <p:cNvSpPr>
            <a:spLocks noGrp="1"/>
          </p:cNvSpPr>
          <p:nvPr>
            <p:ph type="title"/>
          </p:nvPr>
        </p:nvSpPr>
        <p:spPr>
          <a:xfrm>
            <a:off x="6417733" y="2502520"/>
            <a:ext cx="5291663" cy="1182610"/>
          </a:xfrm>
        </p:spPr>
        <p:txBody>
          <a:bodyPr anchor="b">
            <a:normAutofit fontScale="90000"/>
          </a:bodyPr>
          <a:lstStyle/>
          <a:p>
            <a:r>
              <a:rPr lang="en-US" sz="4000" b="1" dirty="0">
                <a:latin typeface="+mn-lt"/>
              </a:rPr>
              <a:t>So, what is an “Explainable” difference:</a:t>
            </a:r>
          </a:p>
        </p:txBody>
      </p:sp>
      <p:pic>
        <p:nvPicPr>
          <p:cNvPr id="4" name="Picture 3">
            <a:extLst>
              <a:ext uri="{FF2B5EF4-FFF2-40B4-BE49-F238E27FC236}">
                <a16:creationId xmlns:a16="http://schemas.microsoft.com/office/drawing/2014/main" id="{B7BFED14-6BAC-6743-8149-31FEF1E3DCB2}"/>
              </a:ext>
            </a:extLst>
          </p:cNvPr>
          <p:cNvPicPr>
            <a:picLocks noChangeAspect="1"/>
          </p:cNvPicPr>
          <p:nvPr/>
        </p:nvPicPr>
        <p:blipFill rotWithShape="1">
          <a:blip r:embed="rId3"/>
          <a:srcRect l="1561" r="467"/>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1629AA98-3BFF-D04F-B637-EB5EE091FB9A}"/>
              </a:ext>
            </a:extLst>
          </p:cNvPr>
          <p:cNvSpPr>
            <a:spLocks noGrp="1"/>
          </p:cNvSpPr>
          <p:nvPr>
            <p:ph idx="1"/>
          </p:nvPr>
        </p:nvSpPr>
        <p:spPr>
          <a:xfrm>
            <a:off x="7410194" y="3707433"/>
            <a:ext cx="2815476" cy="2760276"/>
          </a:xfrm>
        </p:spPr>
        <p:txBody>
          <a:bodyPr>
            <a:normAutofit/>
          </a:bodyPr>
          <a:lstStyle/>
          <a:p>
            <a:r>
              <a:rPr lang="en-US" sz="2400" b="1" dirty="0"/>
              <a:t>Age</a:t>
            </a:r>
          </a:p>
          <a:p>
            <a:r>
              <a:rPr lang="en-US" sz="2400" b="1" dirty="0"/>
              <a:t>Medication</a:t>
            </a:r>
          </a:p>
          <a:p>
            <a:r>
              <a:rPr lang="en-US" sz="2400" b="1" dirty="0"/>
              <a:t>Injury or Illness</a:t>
            </a:r>
          </a:p>
          <a:p>
            <a:r>
              <a:rPr lang="en-US" sz="2400" b="1" dirty="0"/>
              <a:t>Recent Trauma</a:t>
            </a:r>
          </a:p>
          <a:p>
            <a:r>
              <a:rPr lang="en-US" sz="2400" b="1" dirty="0"/>
              <a:t>Guided Hand</a:t>
            </a:r>
          </a:p>
        </p:txBody>
      </p:sp>
      <p:sp>
        <p:nvSpPr>
          <p:cNvPr id="5" name="Rectangle 4"/>
          <p:cNvSpPr/>
          <p:nvPr/>
        </p:nvSpPr>
        <p:spPr>
          <a:xfrm>
            <a:off x="6417733" y="590003"/>
            <a:ext cx="5447165" cy="1569660"/>
          </a:xfrm>
          <a:prstGeom prst="rect">
            <a:avLst/>
          </a:prstGeom>
        </p:spPr>
        <p:txBody>
          <a:bodyPr wrap="square">
            <a:spAutoFit/>
          </a:bodyPr>
          <a:lstStyle/>
          <a:p>
            <a:r>
              <a:rPr lang="en-US" sz="2400" b="1" dirty="0"/>
              <a:t>There must be:</a:t>
            </a:r>
          </a:p>
          <a:p>
            <a:pPr lvl="1"/>
            <a:r>
              <a:rPr lang="en-US" sz="2400" b="1" dirty="0"/>
              <a:t>Significant agreement between the questioned and known signatures.</a:t>
            </a:r>
          </a:p>
          <a:p>
            <a:pPr lvl="1"/>
            <a:r>
              <a:rPr lang="en-US" sz="2400" b="1" dirty="0"/>
              <a:t>And, NO unexplainable differences.</a:t>
            </a:r>
          </a:p>
        </p:txBody>
      </p:sp>
    </p:spTree>
    <p:extLst>
      <p:ext uri="{BB962C8B-B14F-4D97-AF65-F5344CB8AC3E}">
        <p14:creationId xmlns:p14="http://schemas.microsoft.com/office/powerpoint/2010/main" val="210115947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3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C0D-BF03-A444-BCC8-7B59CE08EF4F}"/>
              </a:ext>
            </a:extLst>
          </p:cNvPr>
          <p:cNvSpPr>
            <a:spLocks noGrp="1"/>
          </p:cNvSpPr>
          <p:nvPr>
            <p:ph type="title"/>
          </p:nvPr>
        </p:nvSpPr>
        <p:spPr/>
        <p:txBody>
          <a:bodyPr/>
          <a:lstStyle/>
          <a:p>
            <a:r>
              <a:rPr lang="en-US" b="1" dirty="0">
                <a:latin typeface="+mn-lt"/>
              </a:rPr>
              <a:t>To consider a signature NOT Genuine </a:t>
            </a:r>
          </a:p>
        </p:txBody>
      </p:sp>
      <p:sp>
        <p:nvSpPr>
          <p:cNvPr id="3" name="Content Placeholder 2">
            <a:extLst>
              <a:ext uri="{FF2B5EF4-FFF2-40B4-BE49-F238E27FC236}">
                <a16:creationId xmlns:a16="http://schemas.microsoft.com/office/drawing/2014/main" id="{CB52E139-6A0B-E148-B549-A768935B2881}"/>
              </a:ext>
            </a:extLst>
          </p:cNvPr>
          <p:cNvSpPr>
            <a:spLocks noGrp="1"/>
          </p:cNvSpPr>
          <p:nvPr>
            <p:ph idx="1"/>
          </p:nvPr>
        </p:nvSpPr>
        <p:spPr/>
        <p:txBody>
          <a:bodyPr/>
          <a:lstStyle/>
          <a:p>
            <a:r>
              <a:rPr lang="en-US" b="1" dirty="0"/>
              <a:t>There must be:</a:t>
            </a:r>
          </a:p>
          <a:p>
            <a:pPr lvl="1"/>
            <a:r>
              <a:rPr lang="en-US" b="1" dirty="0"/>
              <a:t>Differences in the nuances of the questioned and known signature not otherwise explained, and/or</a:t>
            </a:r>
          </a:p>
          <a:p>
            <a:pPr lvl="1"/>
            <a:r>
              <a:rPr lang="en-US" b="1" dirty="0"/>
              <a:t>Structural differences between the questioned and known signatures.</a:t>
            </a:r>
          </a:p>
          <a:p>
            <a:pPr lvl="1"/>
            <a:endParaRPr lang="en-US" b="1" dirty="0"/>
          </a:p>
          <a:p>
            <a:r>
              <a:rPr lang="en-US" b="1" dirty="0"/>
              <a:t>Caution:  </a:t>
            </a:r>
          </a:p>
          <a:p>
            <a:pPr lvl="1"/>
            <a:r>
              <a:rPr lang="en-US" b="1" dirty="0"/>
              <a:t>Consider whether you have examined sufficient exemplars to establish the writers usual patterns of variation</a:t>
            </a:r>
          </a:p>
          <a:p>
            <a:pPr lvl="1"/>
            <a:r>
              <a:rPr lang="en-US" b="1" dirty="0"/>
              <a:t>Genuineness and perfection are not the same</a:t>
            </a:r>
          </a:p>
        </p:txBody>
      </p:sp>
    </p:spTree>
    <p:extLst>
      <p:ext uri="{BB962C8B-B14F-4D97-AF65-F5344CB8AC3E}">
        <p14:creationId xmlns:p14="http://schemas.microsoft.com/office/powerpoint/2010/main" val="85916698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5000">
              <a:srgbClr val="84B4E0"/>
            </a:gs>
            <a:gs pos="74000">
              <a:srgbClr val="ADCDEA"/>
            </a:gs>
            <a:gs pos="49000">
              <a:schemeClr val="accent5">
                <a:lumMod val="0"/>
                <a:lumOff val="100000"/>
              </a:schemeClr>
            </a:gs>
            <a:gs pos="94000">
              <a:schemeClr val="accent5">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64CDC-B432-594D-9F86-FFC5C5885478}"/>
              </a:ext>
            </a:extLst>
          </p:cNvPr>
          <p:cNvSpPr>
            <a:spLocks noGrp="1"/>
          </p:cNvSpPr>
          <p:nvPr>
            <p:ph type="title"/>
          </p:nvPr>
        </p:nvSpPr>
        <p:spPr>
          <a:xfrm>
            <a:off x="948781" y="1633261"/>
            <a:ext cx="10515600" cy="1920875"/>
          </a:xfrm>
        </p:spPr>
        <p:txBody>
          <a:bodyPr>
            <a:normAutofit fontScale="90000"/>
          </a:bodyPr>
          <a:lstStyle/>
          <a:p>
            <a:pPr>
              <a:spcAft>
                <a:spcPts val="600"/>
              </a:spcAft>
            </a:pPr>
            <a:r>
              <a:rPr lang="en-US" sz="3200" b="1" dirty="0">
                <a:latin typeface="+mn-lt"/>
              </a:rPr>
              <a:t>			     </a:t>
            </a:r>
            <a:r>
              <a:rPr lang="en-US" sz="4900" b="1" dirty="0">
                <a:latin typeface="+mn-lt"/>
              </a:rPr>
              <a:t>Broad Characteristics</a:t>
            </a:r>
            <a:br>
              <a:rPr lang="en-US" sz="3200" b="1" dirty="0">
                <a:latin typeface="+mn-lt"/>
              </a:rPr>
            </a:br>
            <a:r>
              <a:rPr lang="en-US" sz="2700" b="1" dirty="0">
                <a:latin typeface="+mn-lt"/>
              </a:rPr>
              <a:t>Print vs. Cursive		       Alignment		               Capital Letters</a:t>
            </a:r>
            <a:br>
              <a:rPr lang="en-US" sz="2700" b="1" dirty="0">
                <a:latin typeface="+mn-lt"/>
              </a:rPr>
            </a:br>
            <a:r>
              <a:rPr lang="en-US" sz="2700" b="1" dirty="0">
                <a:latin typeface="+mn-lt"/>
              </a:rPr>
              <a:t>Spelling			       Slant			  Proportions</a:t>
            </a:r>
            <a:br>
              <a:rPr lang="en-US" sz="2700" b="1" dirty="0">
                <a:latin typeface="+mn-lt"/>
              </a:rPr>
            </a:br>
            <a:r>
              <a:rPr lang="en-US" sz="2700" b="1" dirty="0">
                <a:latin typeface="+mn-lt"/>
              </a:rPr>
              <a:t>Speed				       Size</a:t>
            </a:r>
            <a:br>
              <a:rPr lang="en-US" sz="3200" b="1" dirty="0">
                <a:latin typeface="+mn-lt"/>
              </a:rPr>
            </a:br>
            <a:r>
              <a:rPr lang="en-US" sz="3200" b="1" dirty="0">
                <a:latin typeface="+mn-lt"/>
              </a:rPr>
              <a:t>		</a:t>
            </a:r>
          </a:p>
        </p:txBody>
      </p:sp>
      <p:sp>
        <p:nvSpPr>
          <p:cNvPr id="6" name="Title 3">
            <a:extLst>
              <a:ext uri="{FF2B5EF4-FFF2-40B4-BE49-F238E27FC236}">
                <a16:creationId xmlns:a16="http://schemas.microsoft.com/office/drawing/2014/main" id="{D3264CDC-B432-594D-9F86-FFC5C5885478}"/>
              </a:ext>
            </a:extLst>
          </p:cNvPr>
          <p:cNvSpPr txBox="1">
            <a:spLocks/>
          </p:cNvSpPr>
          <p:nvPr/>
        </p:nvSpPr>
        <p:spPr>
          <a:xfrm>
            <a:off x="838199" y="3686042"/>
            <a:ext cx="10915185" cy="24261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dirty="0">
                <a:latin typeface="+mn-lt"/>
              </a:rPr>
              <a:t>				</a:t>
            </a:r>
            <a:r>
              <a:rPr lang="en-US" sz="4100" b="1" dirty="0">
                <a:latin typeface="+mn-lt"/>
              </a:rPr>
              <a:t>Local Characteristics</a:t>
            </a:r>
            <a:br>
              <a:rPr lang="en-US" sz="3200" b="1" dirty="0">
                <a:latin typeface="+mn-lt"/>
              </a:rPr>
            </a:br>
            <a:r>
              <a:rPr lang="en-US" sz="2700" b="1" dirty="0">
                <a:latin typeface="+mn-lt"/>
              </a:rPr>
              <a:t>Word Spacing	                  Letter Spacing	              	Garlands</a:t>
            </a:r>
            <a:br>
              <a:rPr lang="en-US" sz="2700" b="1" dirty="0">
                <a:latin typeface="+mn-lt"/>
              </a:rPr>
            </a:br>
            <a:r>
              <a:rPr lang="en-US" sz="2700" b="1" dirty="0">
                <a:latin typeface="+mn-lt"/>
              </a:rPr>
              <a:t>Arcades		                  Stroke Angles			Stroke Threads</a:t>
            </a:r>
            <a:br>
              <a:rPr lang="en-US" sz="2700" b="1" dirty="0">
                <a:latin typeface="+mn-lt"/>
              </a:rPr>
            </a:br>
            <a:r>
              <a:rPr lang="en-US" sz="2700" b="1" dirty="0">
                <a:latin typeface="+mn-lt"/>
              </a:rPr>
              <a:t>Curves			      Pen Lifts		                        Beginning Strokes</a:t>
            </a:r>
          </a:p>
          <a:p>
            <a:pPr>
              <a:spcAft>
                <a:spcPts val="600"/>
              </a:spcAft>
            </a:pPr>
            <a:r>
              <a:rPr lang="en-US" sz="2700" b="1" dirty="0">
                <a:latin typeface="+mn-lt"/>
              </a:rPr>
              <a:t>Ending Strokes		      Line Quality</a:t>
            </a:r>
            <a:r>
              <a:rPr lang="en-US" sz="2700" dirty="0">
                <a:latin typeface="+mn-lt"/>
              </a:rPr>
              <a:t>	</a:t>
            </a:r>
          </a:p>
          <a:p>
            <a:pPr>
              <a:lnSpc>
                <a:spcPct val="10000"/>
              </a:lnSpc>
              <a:spcAft>
                <a:spcPts val="600"/>
              </a:spcAft>
            </a:pPr>
            <a:r>
              <a:rPr lang="en-US" sz="3200" b="1" dirty="0">
                <a:latin typeface="+mn-lt"/>
              </a:rPr>
              <a:t>		</a:t>
            </a:r>
          </a:p>
        </p:txBody>
      </p:sp>
      <p:sp>
        <p:nvSpPr>
          <p:cNvPr id="2" name="Rectangle 1"/>
          <p:cNvSpPr/>
          <p:nvPr/>
        </p:nvSpPr>
        <p:spPr>
          <a:xfrm>
            <a:off x="3270812" y="403762"/>
            <a:ext cx="6466954" cy="646331"/>
          </a:xfrm>
          <a:prstGeom prst="rect">
            <a:avLst/>
          </a:prstGeom>
        </p:spPr>
        <p:txBody>
          <a:bodyPr wrap="square">
            <a:spAutoFit/>
          </a:bodyPr>
          <a:lstStyle/>
          <a:p>
            <a:r>
              <a:rPr lang="en-US" sz="3600" b="1" dirty="0">
                <a:solidFill>
                  <a:schemeClr val="bg1"/>
                </a:solidFill>
              </a:rPr>
              <a:t>How to Make A Determination</a:t>
            </a:r>
            <a:endParaRPr lang="en-US" sz="3600" dirty="0"/>
          </a:p>
        </p:txBody>
      </p:sp>
    </p:spTree>
    <p:extLst>
      <p:ext uri="{BB962C8B-B14F-4D97-AF65-F5344CB8AC3E}">
        <p14:creationId xmlns:p14="http://schemas.microsoft.com/office/powerpoint/2010/main" val="2662921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Logo&#10;&#10;Description automatically generated">
            <a:extLst>
              <a:ext uri="{FF2B5EF4-FFF2-40B4-BE49-F238E27FC236}">
                <a16:creationId xmlns:a16="http://schemas.microsoft.com/office/drawing/2014/main" id="{99866EEE-9769-534C-89B1-4FA3EADFEF34}"/>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89991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D6DD7D2-0A81-5C4B-A27F-FB7F58472B38}"/>
              </a:ext>
            </a:extLst>
          </p:cNvPr>
          <p:cNvSpPr>
            <a:spLocks noGrp="1"/>
          </p:cNvSpPr>
          <p:nvPr>
            <p:ph type="title"/>
          </p:nvPr>
        </p:nvSpPr>
        <p:spPr>
          <a:xfrm>
            <a:off x="524741" y="620392"/>
            <a:ext cx="3808268" cy="5504688"/>
          </a:xfrm>
        </p:spPr>
        <p:txBody>
          <a:bodyPr>
            <a:normAutofit/>
          </a:bodyPr>
          <a:lstStyle/>
          <a:p>
            <a:pPr algn="ctr"/>
            <a:r>
              <a:rPr lang="en-US" sz="5400" b="1" dirty="0">
                <a:solidFill>
                  <a:schemeClr val="bg1"/>
                </a:solidFill>
                <a:latin typeface="+mn-lt"/>
              </a:rPr>
              <a:t>Important to build Public Trust</a:t>
            </a:r>
          </a:p>
        </p:txBody>
      </p:sp>
      <p:graphicFrame>
        <p:nvGraphicFramePr>
          <p:cNvPr id="6" name="Content Placeholder 3">
            <a:extLst>
              <a:ext uri="{FF2B5EF4-FFF2-40B4-BE49-F238E27FC236}">
                <a16:creationId xmlns:a16="http://schemas.microsoft.com/office/drawing/2014/main" id="{BBDD06BF-0464-45ED-9B57-DD1852F81525}"/>
              </a:ext>
            </a:extLst>
          </p:cNvPr>
          <p:cNvGraphicFramePr>
            <a:graphicFrameLocks noGrp="1"/>
          </p:cNvGraphicFramePr>
          <p:nvPr>
            <p:ph idx="1"/>
            <p:extLst>
              <p:ext uri="{D42A27DB-BD31-4B8C-83A1-F6EECF244321}">
                <p14:modId xmlns:p14="http://schemas.microsoft.com/office/powerpoint/2010/main" val="26891978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953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1000">
              <a:schemeClr val="accent5">
                <a:lumMod val="0"/>
                <a:lumOff val="100000"/>
              </a:schemeClr>
            </a:gs>
            <a:gs pos="79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CEB8-3B79-5343-B683-FE8CE378F735}"/>
              </a:ext>
            </a:extLst>
          </p:cNvPr>
          <p:cNvSpPr>
            <a:spLocks noGrp="1"/>
          </p:cNvSpPr>
          <p:nvPr>
            <p:ph type="title"/>
          </p:nvPr>
        </p:nvSpPr>
        <p:spPr/>
        <p:txBody>
          <a:bodyPr>
            <a:noAutofit/>
          </a:bodyPr>
          <a:lstStyle/>
          <a:p>
            <a:pPr algn="ctr"/>
            <a:r>
              <a:rPr lang="en-US" sz="5400" b="1" dirty="0">
                <a:latin typeface="+mn-lt"/>
              </a:rPr>
              <a:t>Election Judges Course in Signature Authentication</a:t>
            </a:r>
          </a:p>
        </p:txBody>
      </p:sp>
      <p:pic>
        <p:nvPicPr>
          <p:cNvPr id="5" name="Content Placeholder 4" descr="Logo, company name&#10;&#10;Description automatically generated">
            <a:extLst>
              <a:ext uri="{FF2B5EF4-FFF2-40B4-BE49-F238E27FC236}">
                <a16:creationId xmlns:a16="http://schemas.microsoft.com/office/drawing/2014/main" id="{8D9D882A-23B1-9A4B-926F-537EAF184024}"/>
              </a:ext>
            </a:extLst>
          </p:cNvPr>
          <p:cNvPicPr>
            <a:picLocks noGrp="1" noChangeAspect="1"/>
          </p:cNvPicPr>
          <p:nvPr>
            <p:ph idx="1"/>
          </p:nvPr>
        </p:nvPicPr>
        <p:blipFill>
          <a:blip r:embed="rId3"/>
          <a:stretch>
            <a:fillRect/>
          </a:stretch>
        </p:blipFill>
        <p:spPr>
          <a:xfrm>
            <a:off x="3920331" y="1825625"/>
            <a:ext cx="4351338" cy="4351338"/>
          </a:xfrm>
        </p:spPr>
      </p:pic>
    </p:spTree>
    <p:extLst>
      <p:ext uri="{BB962C8B-B14F-4D97-AF65-F5344CB8AC3E}">
        <p14:creationId xmlns:p14="http://schemas.microsoft.com/office/powerpoint/2010/main" val="352985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accent5">
                <a:lumMod val="0"/>
                <a:lumOff val="100000"/>
              </a:schemeClr>
            </a:gs>
            <a:gs pos="6000">
              <a:srgbClr val="CFE2F3"/>
            </a:gs>
            <a:gs pos="99000">
              <a:schemeClr val="accent5">
                <a:lumMod val="59000"/>
                <a:lumOff val="41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3DCD-378B-9642-A63B-0D278CC625B6}"/>
              </a:ext>
            </a:extLst>
          </p:cNvPr>
          <p:cNvSpPr>
            <a:spLocks noGrp="1"/>
          </p:cNvSpPr>
          <p:nvPr>
            <p:ph type="title"/>
          </p:nvPr>
        </p:nvSpPr>
        <p:spPr/>
        <p:txBody>
          <a:bodyPr/>
          <a:lstStyle/>
          <a:p>
            <a:pPr algn="ctr"/>
            <a:r>
              <a:rPr lang="en-US" b="1" dirty="0">
                <a:latin typeface="+mn-lt"/>
              </a:rPr>
              <a:t>First, a brief Vocabulary lesson</a:t>
            </a:r>
          </a:p>
        </p:txBody>
      </p:sp>
      <p:sp>
        <p:nvSpPr>
          <p:cNvPr id="3" name="Content Placeholder 2">
            <a:extLst>
              <a:ext uri="{FF2B5EF4-FFF2-40B4-BE49-F238E27FC236}">
                <a16:creationId xmlns:a16="http://schemas.microsoft.com/office/drawing/2014/main" id="{BC09E0A2-D308-074A-BF5F-4646B194609C}"/>
              </a:ext>
            </a:extLst>
          </p:cNvPr>
          <p:cNvSpPr>
            <a:spLocks noGrp="1"/>
          </p:cNvSpPr>
          <p:nvPr>
            <p:ph idx="1"/>
          </p:nvPr>
        </p:nvSpPr>
        <p:spPr/>
        <p:txBody>
          <a:bodyPr>
            <a:normAutofit/>
          </a:bodyPr>
          <a:lstStyle/>
          <a:p>
            <a:pPr>
              <a:lnSpc>
                <a:spcPct val="100000"/>
              </a:lnSpc>
              <a:spcBef>
                <a:spcPts val="600"/>
              </a:spcBef>
            </a:pPr>
            <a:r>
              <a:rPr lang="en-US" sz="2400" b="1" dirty="0"/>
              <a:t>We do not say “Forgery.”  Forgery is a crime that consists of intent to defraud by misrepresentation.  Only a </a:t>
            </a:r>
            <a:r>
              <a:rPr lang="en-US" sz="2400" b="1" i="1" dirty="0"/>
              <a:t>judge in our court system</a:t>
            </a:r>
            <a:r>
              <a:rPr lang="en-US" sz="2400" b="1" dirty="0"/>
              <a:t> can deem if this situation is a crime, and what someone else gains by this misrepresentation.</a:t>
            </a:r>
          </a:p>
          <a:p>
            <a:pPr>
              <a:lnSpc>
                <a:spcPct val="100000"/>
              </a:lnSpc>
              <a:spcBef>
                <a:spcPts val="1200"/>
              </a:spcBef>
              <a:spcAft>
                <a:spcPts val="1200"/>
              </a:spcAft>
            </a:pPr>
            <a:r>
              <a:rPr lang="en-US" sz="2400" b="1" dirty="0"/>
              <a:t>We can still make the handwriting inspection.  </a:t>
            </a:r>
          </a:p>
          <a:p>
            <a:pPr>
              <a:lnSpc>
                <a:spcPct val="100000"/>
              </a:lnSpc>
              <a:spcBef>
                <a:spcPts val="600"/>
              </a:spcBef>
            </a:pPr>
            <a:r>
              <a:rPr lang="en-US" sz="2400" b="1" dirty="0"/>
              <a:t>Instead of using the word “forgery”, we can determine if a signature is </a:t>
            </a:r>
            <a:r>
              <a:rPr lang="en-US" sz="2400" b="1" u="sng" dirty="0"/>
              <a:t>“Genuine” </a:t>
            </a:r>
            <a:r>
              <a:rPr lang="en-US" sz="2400" b="1" dirty="0"/>
              <a:t>or “Authentic” and written by the person that owns that name.  Or, we can determine the signature is </a:t>
            </a:r>
            <a:r>
              <a:rPr lang="en-US" sz="2400" b="1" u="sng" dirty="0"/>
              <a:t>“Suspect” or “Challenged” </a:t>
            </a:r>
            <a:r>
              <a:rPr lang="en-US" sz="2400" b="1" dirty="0"/>
              <a:t>meaning that the owner of that name may not have created that signature.</a:t>
            </a:r>
          </a:p>
        </p:txBody>
      </p:sp>
    </p:spTree>
    <p:extLst>
      <p:ext uri="{BB962C8B-B14F-4D97-AF65-F5344CB8AC3E}">
        <p14:creationId xmlns:p14="http://schemas.microsoft.com/office/powerpoint/2010/main" val="256917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 letter&#10;&#10;Description automatically generated">
            <a:extLst>
              <a:ext uri="{FF2B5EF4-FFF2-40B4-BE49-F238E27FC236}">
                <a16:creationId xmlns:a16="http://schemas.microsoft.com/office/drawing/2014/main" id="{83AD5F30-400C-A04C-BC44-D2F42662B68F}"/>
              </a:ext>
            </a:extLst>
          </p:cNvPr>
          <p:cNvPicPr>
            <a:picLocks noChangeAspect="1"/>
          </p:cNvPicPr>
          <p:nvPr/>
        </p:nvPicPr>
        <p:blipFill rotWithShape="1">
          <a:blip r:embed="rId3"/>
          <a:srcRect t="9965" b="10484"/>
          <a:stretch/>
        </p:blipFill>
        <p:spPr>
          <a:xfrm>
            <a:off x="4020278" y="1255237"/>
            <a:ext cx="7797451" cy="4474484"/>
          </a:xfrm>
          <a:prstGeom prst="rect">
            <a:avLst/>
          </a:prstGeom>
        </p:spPr>
      </p:pic>
      <p:sp>
        <p:nvSpPr>
          <p:cNvPr id="2" name="Rectangle 1"/>
          <p:cNvSpPr/>
          <p:nvPr/>
        </p:nvSpPr>
        <p:spPr>
          <a:xfrm>
            <a:off x="2131393" y="323738"/>
            <a:ext cx="5997846" cy="584775"/>
          </a:xfrm>
          <a:prstGeom prst="rect">
            <a:avLst/>
          </a:prstGeom>
        </p:spPr>
        <p:txBody>
          <a:bodyPr wrap="square">
            <a:spAutoFit/>
          </a:bodyPr>
          <a:lstStyle/>
          <a:p>
            <a:r>
              <a:rPr lang="en-US" sz="3200" dirty="0">
                <a:solidFill>
                  <a:srgbClr val="FFFFFF"/>
                </a:solidFill>
              </a:rPr>
              <a:t>Natural Variance in Signatures</a:t>
            </a:r>
            <a:endParaRPr lang="en-US" sz="3200" dirty="0"/>
          </a:p>
        </p:txBody>
      </p:sp>
      <p:sp>
        <p:nvSpPr>
          <p:cNvPr id="9" name="Content Placeholder 4">
            <a:extLst>
              <a:ext uri="{FF2B5EF4-FFF2-40B4-BE49-F238E27FC236}">
                <a16:creationId xmlns:a16="http://schemas.microsoft.com/office/drawing/2014/main" id="{4EB0E465-A0BC-8F47-93E6-1E07774A6FF3}"/>
              </a:ext>
            </a:extLst>
          </p:cNvPr>
          <p:cNvSpPr txBox="1">
            <a:spLocks/>
          </p:cNvSpPr>
          <p:nvPr/>
        </p:nvSpPr>
        <p:spPr>
          <a:xfrm>
            <a:off x="419023" y="1255236"/>
            <a:ext cx="3424739" cy="485236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a:r>
              <a:rPr lang="en-US" sz="2400" dirty="0">
                <a:solidFill>
                  <a:srgbClr val="FFFFFF"/>
                </a:solidFill>
              </a:rPr>
              <a:t>FACT:   People do not sign their signature the same way every time.</a:t>
            </a:r>
          </a:p>
          <a:p>
            <a:endParaRPr lang="en-US" sz="2000" dirty="0">
              <a:solidFill>
                <a:srgbClr val="FFFFFF"/>
              </a:solidFill>
            </a:endParaRPr>
          </a:p>
          <a:p>
            <a:pPr marL="274320" lvl="1"/>
            <a:r>
              <a:rPr lang="en-US" dirty="0">
                <a:solidFill>
                  <a:srgbClr val="FFFFFF"/>
                </a:solidFill>
              </a:rPr>
              <a:t>Signatures change over time and in different settings. BUT the Basic Elements of their signature never changes</a:t>
            </a:r>
          </a:p>
          <a:p>
            <a:pPr marL="457200" lvl="1" indent="0">
              <a:buNone/>
            </a:pPr>
            <a:endParaRPr lang="en-US" sz="2000" dirty="0">
              <a:solidFill>
                <a:srgbClr val="FFFFFF"/>
              </a:solidFill>
            </a:endParaRPr>
          </a:p>
        </p:txBody>
      </p:sp>
      <p:sp>
        <p:nvSpPr>
          <p:cNvPr id="4" name="TextBox 3"/>
          <p:cNvSpPr txBox="1"/>
          <p:nvPr/>
        </p:nvSpPr>
        <p:spPr>
          <a:xfrm>
            <a:off x="4446194" y="1594318"/>
            <a:ext cx="958917" cy="369332"/>
          </a:xfrm>
          <a:prstGeom prst="rect">
            <a:avLst/>
          </a:prstGeom>
          <a:noFill/>
        </p:spPr>
        <p:txBody>
          <a:bodyPr wrap="none" rtlCol="0">
            <a:spAutoFit/>
          </a:bodyPr>
          <a:lstStyle/>
          <a:p>
            <a:r>
              <a:rPr lang="en-US" b="1" dirty="0">
                <a:latin typeface="+mj-lt"/>
              </a:rPr>
              <a:t>Suspect</a:t>
            </a:r>
            <a:r>
              <a:rPr lang="en-US" dirty="0">
                <a:latin typeface="Arial Narrow" panose="020B0606020202030204" pitchFamily="34" charset="0"/>
              </a:rPr>
              <a:t>:</a:t>
            </a:r>
          </a:p>
        </p:txBody>
      </p:sp>
    </p:spTree>
    <p:extLst>
      <p:ext uri="{BB962C8B-B14F-4D97-AF65-F5344CB8AC3E}">
        <p14:creationId xmlns:p14="http://schemas.microsoft.com/office/powerpoint/2010/main" val="35314043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 letter&#10;&#10;Description automatically generated">
            <a:extLst>
              <a:ext uri="{FF2B5EF4-FFF2-40B4-BE49-F238E27FC236}">
                <a16:creationId xmlns:a16="http://schemas.microsoft.com/office/drawing/2014/main" id="{29ABC20E-913F-A44D-8612-5413DFE59E96}"/>
              </a:ext>
            </a:extLst>
          </p:cNvPr>
          <p:cNvPicPr>
            <a:picLocks noChangeAspect="1"/>
          </p:cNvPicPr>
          <p:nvPr/>
        </p:nvPicPr>
        <p:blipFill>
          <a:blip r:embed="rId3"/>
          <a:stretch>
            <a:fillRect/>
          </a:stretch>
        </p:blipFill>
        <p:spPr>
          <a:xfrm>
            <a:off x="2660393" y="457200"/>
            <a:ext cx="6871214" cy="5943600"/>
          </a:xfrm>
          <a:prstGeom prst="rect">
            <a:avLst/>
          </a:prstGeom>
        </p:spPr>
      </p:pic>
    </p:spTree>
    <p:extLst>
      <p:ext uri="{BB962C8B-B14F-4D97-AF65-F5344CB8AC3E}">
        <p14:creationId xmlns:p14="http://schemas.microsoft.com/office/powerpoint/2010/main" val="39813700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618591-894F-6448-8C01-60AFFD932795}"/>
              </a:ext>
            </a:extLst>
          </p:cNvPr>
          <p:cNvSpPr>
            <a:spLocks noGrp="1"/>
          </p:cNvSpPr>
          <p:nvPr>
            <p:ph type="title"/>
          </p:nvPr>
        </p:nvSpPr>
        <p:spPr>
          <a:xfrm>
            <a:off x="643467" y="321734"/>
            <a:ext cx="10905066" cy="1135737"/>
          </a:xfrm>
        </p:spPr>
        <p:txBody>
          <a:bodyPr>
            <a:normAutofit/>
          </a:bodyPr>
          <a:lstStyle/>
          <a:p>
            <a:r>
              <a:rPr lang="en-US" sz="3600" dirty="0"/>
              <a:t>Compounding Issues with Signatures on Record</a:t>
            </a:r>
          </a:p>
        </p:txBody>
      </p:sp>
      <p:sp>
        <p:nvSpPr>
          <p:cNvPr id="8" name="Content Placeholder 7">
            <a:extLst>
              <a:ext uri="{FF2B5EF4-FFF2-40B4-BE49-F238E27FC236}">
                <a16:creationId xmlns:a16="http://schemas.microsoft.com/office/drawing/2014/main" id="{62D3DF24-1439-4B67-9791-91F992F86BE5}"/>
              </a:ext>
            </a:extLst>
          </p:cNvPr>
          <p:cNvSpPr>
            <a:spLocks noGrp="1"/>
          </p:cNvSpPr>
          <p:nvPr>
            <p:ph idx="1"/>
          </p:nvPr>
        </p:nvSpPr>
        <p:spPr>
          <a:xfrm>
            <a:off x="1510871" y="1577515"/>
            <a:ext cx="4008384" cy="4393982"/>
          </a:xfrm>
        </p:spPr>
        <p:txBody>
          <a:bodyPr>
            <a:normAutofit/>
          </a:bodyPr>
          <a:lstStyle/>
          <a:p>
            <a:r>
              <a:rPr lang="en-US" sz="2000" dirty="0"/>
              <a:t>Today, voter registrations and Department of Motor Vehicles ask you to digitally sign your name with a stylus.  </a:t>
            </a:r>
          </a:p>
          <a:p>
            <a:r>
              <a:rPr lang="en-US" sz="2000" dirty="0"/>
              <a:t>Some devices do not let you see your signature as you sign it, and that presents visual disturbances.</a:t>
            </a:r>
          </a:p>
          <a:p>
            <a:r>
              <a:rPr lang="en-US" sz="2000" dirty="0"/>
              <a:t>The digital Signature can be different from a wet ink on paper signature.</a:t>
            </a:r>
          </a:p>
          <a:p>
            <a:r>
              <a:rPr lang="en-US" sz="2000" dirty="0"/>
              <a:t>This presents difficulty in determining if a signature is genuine and sometimes results in challenged ballot submissions.</a:t>
            </a:r>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7C5A490A-4258-0A4C-BF0C-1B81E9EC93A5}"/>
              </a:ext>
            </a:extLst>
          </p:cNvPr>
          <p:cNvPicPr>
            <a:picLocks noChangeAspect="1"/>
          </p:cNvPicPr>
          <p:nvPr/>
        </p:nvPicPr>
        <p:blipFill>
          <a:blip r:embed="rId4"/>
          <a:stretch>
            <a:fillRect/>
          </a:stretch>
        </p:blipFill>
        <p:spPr>
          <a:xfrm>
            <a:off x="5295320" y="2220844"/>
            <a:ext cx="6253212" cy="3486165"/>
          </a:xfrm>
          <a:prstGeom prst="rect">
            <a:avLst/>
          </a:prstGeom>
          <a:effectLst>
            <a:glow rad="139700">
              <a:schemeClr val="accent1">
                <a:lumMod val="40000"/>
                <a:lumOff val="60000"/>
                <a:alpha val="51000"/>
              </a:schemeClr>
            </a:glow>
            <a:softEdge rad="127000"/>
          </a:effectLst>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217364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3477-E747-6F48-94F1-EB5B7CBFF5AC}"/>
              </a:ext>
            </a:extLst>
          </p:cNvPr>
          <p:cNvSpPr>
            <a:spLocks noGrp="1"/>
          </p:cNvSpPr>
          <p:nvPr>
            <p:ph type="title"/>
          </p:nvPr>
        </p:nvSpPr>
        <p:spPr>
          <a:xfrm>
            <a:off x="1136428" y="627564"/>
            <a:ext cx="7474172" cy="1325563"/>
          </a:xfrm>
        </p:spPr>
        <p:txBody>
          <a:bodyPr>
            <a:normAutofit/>
          </a:bodyPr>
          <a:lstStyle/>
          <a:p>
            <a:r>
              <a:rPr lang="en-US" b="1" dirty="0">
                <a:latin typeface="+mn-lt"/>
              </a:rPr>
              <a:t>The Signature Class Teaches</a:t>
            </a:r>
          </a:p>
        </p:txBody>
      </p:sp>
      <p:sp>
        <p:nvSpPr>
          <p:cNvPr id="3" name="Content Placeholder 2">
            <a:extLst>
              <a:ext uri="{FF2B5EF4-FFF2-40B4-BE49-F238E27FC236}">
                <a16:creationId xmlns:a16="http://schemas.microsoft.com/office/drawing/2014/main" id="{1FED0D20-27B8-E34A-8B0B-3CA57C31AB95}"/>
              </a:ext>
            </a:extLst>
          </p:cNvPr>
          <p:cNvSpPr>
            <a:spLocks noGrp="1"/>
          </p:cNvSpPr>
          <p:nvPr>
            <p:ph idx="1"/>
          </p:nvPr>
        </p:nvSpPr>
        <p:spPr>
          <a:xfrm>
            <a:off x="1328416" y="1839952"/>
            <a:ext cx="6847844" cy="4100708"/>
          </a:xfrm>
          <a:gradFill>
            <a:gsLst>
              <a:gs pos="24000">
                <a:schemeClr val="accent1">
                  <a:lumMod val="5000"/>
                  <a:lumOff val="95000"/>
                </a:schemeClr>
              </a:gs>
              <a:gs pos="98000">
                <a:schemeClr val="accent1">
                  <a:lumMod val="45000"/>
                  <a:lumOff val="55000"/>
                </a:schemeClr>
              </a:gs>
              <a:gs pos="91000">
                <a:schemeClr val="accent1">
                  <a:lumMod val="34000"/>
                  <a:lumOff val="66000"/>
                </a:schemeClr>
              </a:gs>
              <a:gs pos="100000">
                <a:schemeClr val="accent1">
                  <a:lumMod val="30000"/>
                  <a:lumOff val="70000"/>
                </a:schemeClr>
              </a:gs>
            </a:gsLst>
            <a:path path="circle">
              <a:fillToRect t="100000" r="100000"/>
            </a:path>
          </a:gradFill>
        </p:spPr>
        <p:txBody>
          <a:bodyPr anchor="ctr">
            <a:noAutofit/>
          </a:bodyPr>
          <a:lstStyle/>
          <a:p>
            <a:r>
              <a:rPr lang="en-US" sz="2400" b="1" dirty="0"/>
              <a:t>General Information about signatures</a:t>
            </a:r>
          </a:p>
          <a:p>
            <a:r>
              <a:rPr lang="en-US" sz="2400" b="1" dirty="0"/>
              <a:t>Principles and Theories about Signature Analysis</a:t>
            </a:r>
          </a:p>
          <a:p>
            <a:r>
              <a:rPr lang="en-US" sz="2400" b="1" dirty="0"/>
              <a:t>Various types of Forgeries</a:t>
            </a:r>
          </a:p>
          <a:p>
            <a:r>
              <a:rPr lang="en-US" sz="2400" b="1" dirty="0"/>
              <a:t>Signature Variables</a:t>
            </a:r>
          </a:p>
          <a:p>
            <a:r>
              <a:rPr lang="en-US" sz="2400" b="1" dirty="0"/>
              <a:t>Determining Authenticity:</a:t>
            </a:r>
          </a:p>
          <a:p>
            <a:pPr lvl="1"/>
            <a:r>
              <a:rPr lang="en-US" b="1" dirty="0"/>
              <a:t>Identifying Broad Characteristics</a:t>
            </a:r>
          </a:p>
          <a:p>
            <a:pPr lvl="1"/>
            <a:r>
              <a:rPr lang="en-US" b="1" dirty="0"/>
              <a:t>Identifying Local Characteristics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encil">
            <a:extLst>
              <a:ext uri="{FF2B5EF4-FFF2-40B4-BE49-F238E27FC236}">
                <a16:creationId xmlns:a16="http://schemas.microsoft.com/office/drawing/2014/main" id="{83C12852-31F1-4094-82F4-2C5BA6535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01505327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7904BECA18C499988DB0719F03383" ma:contentTypeVersion="2" ma:contentTypeDescription="Create a new document." ma:contentTypeScope="" ma:versionID="78e669ffd4e3aac5f4eb3f2061570e78">
  <xsd:schema xmlns:xsd="http://www.w3.org/2001/XMLSchema" xmlns:xs="http://www.w3.org/2001/XMLSchema" xmlns:p="http://schemas.microsoft.com/office/2006/metadata/properties" xmlns:ns1="http://schemas.microsoft.com/sharepoint/v3" xmlns:ns2="5319f1cf-e7cf-4ddc-a765-b978dfc74490" targetNamespace="http://schemas.microsoft.com/office/2006/metadata/properties" ma:root="true" ma:fieldsID="d2546f1f8e4caa01db1510208f02b9a7" ns1:_="" ns2:_="">
    <xsd:import namespace="http://schemas.microsoft.com/sharepoint/v3"/>
    <xsd:import namespace="5319f1cf-e7cf-4ddc-a765-b978dfc7449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19f1cf-e7cf-4ddc-a765-b978dfc7449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3F8E3A7-A5D8-4294-B731-7A0D80D3585D}"/>
</file>

<file path=customXml/itemProps2.xml><?xml version="1.0" encoding="utf-8"?>
<ds:datastoreItem xmlns:ds="http://schemas.openxmlformats.org/officeDocument/2006/customXml" ds:itemID="{81945EFE-9722-4F82-8EB0-8F1EAF86A923}"/>
</file>

<file path=customXml/itemProps3.xml><?xml version="1.0" encoding="utf-8"?>
<ds:datastoreItem xmlns:ds="http://schemas.openxmlformats.org/officeDocument/2006/customXml" ds:itemID="{2BC5216E-07C7-4659-8C2B-0BF34B2D8D6A}"/>
</file>

<file path=docProps/app.xml><?xml version="1.0" encoding="utf-8"?>
<Properties xmlns="http://schemas.openxmlformats.org/officeDocument/2006/extended-properties" xmlns:vt="http://schemas.openxmlformats.org/officeDocument/2006/docPropsVTypes">
  <TotalTime>567</TotalTime>
  <Words>2518</Words>
  <Application>Microsoft Office PowerPoint</Application>
  <PresentationFormat>Widescreen</PresentationFormat>
  <Paragraphs>226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Calibri Light</vt:lpstr>
      <vt:lpstr>Garamond</vt:lpstr>
      <vt:lpstr>Office Theme</vt:lpstr>
      <vt:lpstr>Kane County Clerk’s Office,  Signature Verification </vt:lpstr>
      <vt:lpstr>Voting by Mail is easy but presents unique challenges.  1. The voter is not present when       casting their Ballot. 2.  Election Judges can not       visually identify the voter and      converse with them.  3. The signature on the Ballot        Return Envelope is the only       means to determine if the voter       is actually the person casting        the ballot.   4. Election Judges will be        reviewing a high volume of       signatures as VBM Ballots are       processed.     </vt:lpstr>
      <vt:lpstr>Important to build Public Trust</vt:lpstr>
      <vt:lpstr>Election Judges Course in Signature Authentication</vt:lpstr>
      <vt:lpstr>First, a brief Vocabulary lesson</vt:lpstr>
      <vt:lpstr>PowerPoint Presentation</vt:lpstr>
      <vt:lpstr>PowerPoint Presentation</vt:lpstr>
      <vt:lpstr>Compounding Issues with Signatures on Record</vt:lpstr>
      <vt:lpstr>The Signature Class Teaches</vt:lpstr>
      <vt:lpstr>A signature is the most common thing a person writes in their lifetime.</vt:lpstr>
      <vt:lpstr>No Rules</vt:lpstr>
      <vt:lpstr>Everyone’s writing is Unique</vt:lpstr>
      <vt:lpstr>Do Signatures Change?</vt:lpstr>
      <vt:lpstr>Factors that affect Handwriting:</vt:lpstr>
      <vt:lpstr>Principles and Theories</vt:lpstr>
      <vt:lpstr>Principles and Theories</vt:lpstr>
      <vt:lpstr>Principles and Theories</vt:lpstr>
      <vt:lpstr>Principles and Theories</vt:lpstr>
      <vt:lpstr>Principles and Theories</vt:lpstr>
      <vt:lpstr>Simple Forgery</vt:lpstr>
      <vt:lpstr>Simulation</vt:lpstr>
      <vt:lpstr>Transferred Signature</vt:lpstr>
      <vt:lpstr>Traced Forgery</vt:lpstr>
      <vt:lpstr>To consider a signature as genuine:</vt:lpstr>
      <vt:lpstr>So, what is an “Explainable” difference:</vt:lpstr>
      <vt:lpstr>To consider a signature NOT Genuine </vt:lpstr>
      <vt:lpstr>        Broad Characteristics Print vs. Cursive         Alignment                 Capital Letters Spelling          Slant     Proportions Speed           Size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SIGNATURE Validations</dc:title>
  <dc:creator>Valerie Weil</dc:creator>
  <cp:lastModifiedBy>Gaglione, John</cp:lastModifiedBy>
  <cp:revision>74</cp:revision>
  <cp:lastPrinted>2022-08-09T18:19:44Z</cp:lastPrinted>
  <dcterms:created xsi:type="dcterms:W3CDTF">2022-04-06T17:24:08Z</dcterms:created>
  <dcterms:modified xsi:type="dcterms:W3CDTF">2022-10-07T19:55:44Z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0x010100EB07904BECA18C499988DB0719F03383</vt:lpwstr>
  </property>
</Properties>
</file>